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6858000" cx="12192000"/>
  <p:notesSz cx="6858000" cy="9144000"/>
  <p:embeddedFontLst>
    <p:embeddedFont>
      <p:font typeface="Play"/>
      <p:regular r:id="rId34"/>
      <p:bold r:id="rId35"/>
    </p:embeddedFont>
    <p:embeddedFont>
      <p:font typeface="Robot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0" roundtripDataSignature="AMtx7mjfzSdzIn3mpcvSLPjDhtCbuwn2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Play-bold.fntdata"/><Relationship Id="rId12" Type="http://schemas.openxmlformats.org/officeDocument/2006/relationships/slide" Target="slides/slide8.xml"/><Relationship Id="rId34" Type="http://schemas.openxmlformats.org/officeDocument/2006/relationships/font" Target="fonts/Play-regular.fntdata"/><Relationship Id="rId15" Type="http://schemas.openxmlformats.org/officeDocument/2006/relationships/slide" Target="slides/slide11.xml"/><Relationship Id="rId37" Type="http://schemas.openxmlformats.org/officeDocument/2006/relationships/font" Target="fonts/Roboto-bold.fntdata"/><Relationship Id="rId14" Type="http://schemas.openxmlformats.org/officeDocument/2006/relationships/slide" Target="slides/slide10.xml"/><Relationship Id="rId36" Type="http://schemas.openxmlformats.org/officeDocument/2006/relationships/font" Target="fonts/Roboto-regular.fntdata"/><Relationship Id="rId17" Type="http://schemas.openxmlformats.org/officeDocument/2006/relationships/slide" Target="slides/slide13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12.xml"/><Relationship Id="rId38" Type="http://schemas.openxmlformats.org/officeDocument/2006/relationships/font" Target="fonts/Roboto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these CPSs, we often need formal spec languages for… STL is widely used for these purposes, however, there is one thing stl cannot do, that is the cumulative-time reasoning.. It means the </a:t>
            </a:r>
            <a:r>
              <a:rPr lang="en-US"/>
              <a:t>ability</a:t>
            </a:r>
            <a:r>
              <a:rPr lang="en-US"/>
              <a:t> to express…. This is particularly important in</a:t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 look at an example from the IEEE standard 15 47 -2018, It specifies…. Long story short, it says the cumulative duration …..</a:t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Specifically, the upper bound of the acceptable region </a:t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876c765e64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 look at an example from the IEEE standard 15 47 -2018, It specifies…. Long story short, it says the cumulative duration …..</a:t>
            </a:r>
            <a:endParaRPr/>
          </a:p>
        </p:txBody>
      </p:sp>
      <p:sp>
        <p:nvSpPr>
          <p:cNvPr id="145" name="Google Shape;145;g3876c765e64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One might wonder, these seems like common. Do we already have temporal logic to do express that? As we mentioned, although STL is powerful, it cannot specify such </a:t>
            </a:r>
            <a:r>
              <a:rPr lang="en-US"/>
              <a:t>requirements. At the semantics level, people tried to … and proposed … or … However, they usually … At the syntax level, averaged temporal </a:t>
            </a:r>
            <a:r>
              <a:rPr lang="en-US"/>
              <a:t>operators</a:t>
            </a:r>
            <a:r>
              <a:rPr lang="en-US"/>
              <a:t> and convolution operators are proposed but those operators …. In contrast, we propose..</a:t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a more elaborate comparison with other languages in terms of expressiveness, syntax extension, and smoothness</a:t>
            </a:r>
            <a:endParaRPr/>
          </a:p>
        </p:txBody>
      </p:sp>
      <p:sp>
        <p:nvSpPr>
          <p:cNvPr id="164" name="Google Shape;16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this is the summary of our contributions. </a:t>
            </a:r>
            <a:endParaRPr/>
          </a:p>
        </p:txBody>
      </p:sp>
      <p:sp>
        <p:nvSpPr>
          <p:cNvPr id="171" name="Google Shape;17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Signal temporal logic describes real-valued, temporal properties in cyber physical systems.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atomic propositions is defined as an inequality in which a mapping \mu over a temporal signal ksai is no less than a real value 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STL admits negation, conjunction, and disjunction.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temporal operator Until describes that phi_1 is true until phi_2 becomes true in time interval 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temporal operators Finally and Globally can be derived from Until.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28s</a:t>
            </a:r>
            <a:endParaRPr/>
          </a:p>
        </p:txBody>
      </p:sp>
      <p:sp>
        <p:nvSpPr>
          <p:cNvPr id="184" name="Google Shape;18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In our work, we mainly consider discrete-time signals.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STL is equipped with a qualitative Boolean semantics indicating the satisfaction of a signal wrt a property at a given time.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13s</a:t>
            </a:r>
            <a:endParaRPr/>
          </a:p>
        </p:txBody>
      </p:sp>
      <p:sp>
        <p:nvSpPr>
          <p:cNvPr id="198" name="Google Shape;19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The space robustness describes how much a signal can be perturbed </a:t>
            </a:r>
            <a:r>
              <a:rPr b="1" lang="en-US">
                <a:solidFill>
                  <a:srgbClr val="FF0000"/>
                </a:solidFill>
              </a:rPr>
              <a:t>(</a:t>
            </a:r>
            <a:r>
              <a:rPr b="1" i="0" lang="en-US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/pərˈtərbd/</a:t>
            </a:r>
            <a:r>
              <a:rPr b="1" lang="en-US">
                <a:solidFill>
                  <a:srgbClr val="FF0000"/>
                </a:solidFill>
              </a:rPr>
              <a:t>) </a:t>
            </a:r>
            <a:r>
              <a:rPr lang="en-US"/>
              <a:t>before affecting the Boolean property satisfaction.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20s</a:t>
            </a:r>
            <a:endParaRPr/>
          </a:p>
        </p:txBody>
      </p:sp>
      <p:sp>
        <p:nvSpPr>
          <p:cNvPr id="209" name="Google Shape;20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…</a:t>
            </a:r>
            <a:r>
              <a:rPr lang="en-US"/>
              <a:t> enable real-time evaluation of temporal requirements over streaming signals. They incrementally …. for …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People</a:t>
            </a:r>
            <a:r>
              <a:rPr lang="en-US"/>
              <a:t> have designed a number of algorithms for efficient and robust online monitoring…</a:t>
            </a:r>
            <a:endParaRPr/>
          </a:p>
        </p:txBody>
      </p:sp>
      <p:sp>
        <p:nvSpPr>
          <p:cNvPr id="220" name="Google Shape;22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Basically, it is an extension to STL with all STL operators with an </a:t>
            </a:r>
            <a:r>
              <a:rPr lang="en-US"/>
              <a:t>additional</a:t>
            </a:r>
            <a:r>
              <a:rPr lang="en-US"/>
              <a:t> cumulative-time operator C. So </a:t>
            </a:r>
            <a:r>
              <a:rPr lang="en-US"/>
              <a:t>what</a:t>
            </a:r>
            <a:r>
              <a:rPr lang="en-US"/>
              <a:t> does it do? The idea is simple. It asserts</a:t>
            </a:r>
            <a:endParaRPr/>
          </a:p>
        </p:txBody>
      </p:sp>
      <p:sp>
        <p:nvSpPr>
          <p:cNvPr id="227" name="Google Shape;22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In our work, we mainly consider discrete-time signals.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STL is equipped with a qualitative Boolean semantics indicating the satisfaction of a signal wrt a property at a given time.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13s</a:t>
            </a:r>
            <a:endParaRPr/>
          </a:p>
        </p:txBody>
      </p:sp>
      <p:sp>
        <p:nvSpPr>
          <p:cNvPr id="259" name="Google Shape;25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 the …., it quantifies the …… So, we adopt this idea of robustness semantics that is consistent to STL. </a:t>
            </a:r>
            <a:endParaRPr/>
          </a:p>
        </p:txBody>
      </p:sp>
      <p:sp>
        <p:nvSpPr>
          <p:cNvPr id="271" name="Google Shape;27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why this </a:t>
            </a:r>
            <a:r>
              <a:rPr lang="en-US"/>
              <a:t>property</a:t>
            </a:r>
            <a:r>
              <a:rPr lang="en-US"/>
              <a:t> still holds for our robustness semantics definition for the cumulative-time operator?</a:t>
            </a:r>
            <a:endParaRPr/>
          </a:p>
        </p:txBody>
      </p:sp>
      <p:sp>
        <p:nvSpPr>
          <p:cNvPr id="284" name="Google Shape;28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876c765e64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g3876c765e64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why this property still holds for our robustness semantics definition for the cumulative-time operator?</a:t>
            </a:r>
            <a:endParaRPr/>
          </a:p>
        </p:txBody>
      </p:sp>
      <p:sp>
        <p:nvSpPr>
          <p:cNvPr id="299" name="Google Shape;299;g3876c765e64_0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8730ce73ca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38730ce73ca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8730ce73ca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38730ce73ca_0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65" name="Google Shape;365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8730ce73ca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g38730ce73ca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20.png"/><Relationship Id="rId6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Relationship Id="rId4" Type="http://schemas.openxmlformats.org/officeDocument/2006/relationships/image" Target="../media/image36.jpg"/><Relationship Id="rId5" Type="http://schemas.openxmlformats.org/officeDocument/2006/relationships/image" Target="../media/image2.jpg"/><Relationship Id="rId6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5.png"/><Relationship Id="rId7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png"/><Relationship Id="rId4" Type="http://schemas.openxmlformats.org/officeDocument/2006/relationships/image" Target="../media/image19.png"/><Relationship Id="rId5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Relationship Id="rId4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5" Type="http://schemas.openxmlformats.org/officeDocument/2006/relationships/image" Target="../media/image21.png"/><Relationship Id="rId6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png"/><Relationship Id="rId4" Type="http://schemas.openxmlformats.org/officeDocument/2006/relationships/image" Target="../media/image42.png"/><Relationship Id="rId5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png"/><Relationship Id="rId4" Type="http://schemas.openxmlformats.org/officeDocument/2006/relationships/image" Target="../media/image28.png"/><Relationship Id="rId5" Type="http://schemas.openxmlformats.org/officeDocument/2006/relationships/image" Target="../media/image3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4.png"/><Relationship Id="rId4" Type="http://schemas.openxmlformats.org/officeDocument/2006/relationships/image" Target="../media/image4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1.png"/><Relationship Id="rId4" Type="http://schemas.openxmlformats.org/officeDocument/2006/relationships/image" Target="../media/image53.png"/><Relationship Id="rId5" Type="http://schemas.openxmlformats.org/officeDocument/2006/relationships/image" Target="../media/image4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7.png"/><Relationship Id="rId4" Type="http://schemas.openxmlformats.org/officeDocument/2006/relationships/image" Target="../media/image45.png"/><Relationship Id="rId5" Type="http://schemas.openxmlformats.org/officeDocument/2006/relationships/image" Target="../media/image40.png"/><Relationship Id="rId6" Type="http://schemas.openxmlformats.org/officeDocument/2006/relationships/image" Target="../media/image5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4.png"/><Relationship Id="rId4" Type="http://schemas.openxmlformats.org/officeDocument/2006/relationships/image" Target="../media/image48.png"/><Relationship Id="rId5" Type="http://schemas.openxmlformats.org/officeDocument/2006/relationships/image" Target="../media/image52.png"/><Relationship Id="rId6" Type="http://schemas.openxmlformats.org/officeDocument/2006/relationships/image" Target="../media/image46.png"/><Relationship Id="rId7" Type="http://schemas.openxmlformats.org/officeDocument/2006/relationships/image" Target="../media/image4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hyperlink" Target="mailto:hkchen@ie.cuhk.edu.hk" TargetMode="External"/><Relationship Id="rId4" Type="http://schemas.openxmlformats.org/officeDocument/2006/relationships/hyperlink" Target="https://hongkaichen.cuhkaiot.com/" TargetMode="External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20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882725" y="1122376"/>
            <a:ext cx="10482000" cy="18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lang="en-US" sz="5000">
                <a:latin typeface="Calibri"/>
                <a:ea typeface="Calibri"/>
                <a:cs typeface="Calibri"/>
                <a:sym typeface="Calibri"/>
              </a:rPr>
              <a:t>Cumulative-time Signal Temporal Logic</a:t>
            </a:r>
            <a:endParaRPr sz="5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203370" y="3953737"/>
            <a:ext cx="97854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US" sz="2000"/>
              <a:t>Hongkai Chen</a:t>
            </a:r>
            <a:r>
              <a:rPr baseline="30000" lang="en-US" sz="2000"/>
              <a:t>1</a:t>
            </a:r>
            <a:r>
              <a:rPr lang="en-US" sz="2000"/>
              <a:t>, Zeyu Zhang</a:t>
            </a:r>
            <a:r>
              <a:rPr baseline="30000" lang="en-US" sz="2000"/>
              <a:t>2</a:t>
            </a:r>
            <a:r>
              <a:rPr lang="en-US" sz="2000"/>
              <a:t>, Shouvik Roy</a:t>
            </a:r>
            <a:r>
              <a:rPr baseline="30000" lang="en-US" sz="2000"/>
              <a:t>3</a:t>
            </a:r>
            <a:r>
              <a:rPr lang="en-US" sz="2000"/>
              <a:t>, Ezio Bartocci</a:t>
            </a:r>
            <a:r>
              <a:rPr baseline="30000" lang="en-US" sz="2000"/>
              <a:t>4</a:t>
            </a:r>
            <a:r>
              <a:rPr lang="en-US" sz="2000"/>
              <a:t>, Scott A. Smolka</a:t>
            </a:r>
            <a:r>
              <a:rPr baseline="30000" lang="en-US" sz="2000"/>
              <a:t>2</a:t>
            </a:r>
            <a:r>
              <a:rPr lang="en-US" sz="2000"/>
              <a:t>, </a:t>
            </a:r>
            <a:endParaRPr sz="2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/>
              <a:t>Scott Stoller</a:t>
            </a:r>
            <a:r>
              <a:rPr baseline="30000" lang="en-US" sz="2000"/>
              <a:t>2</a:t>
            </a:r>
            <a:r>
              <a:rPr lang="en-US" sz="2000"/>
              <a:t>, Shan Lin</a:t>
            </a:r>
            <a:r>
              <a:rPr baseline="30000" lang="en-US" sz="2000"/>
              <a:t>2</a:t>
            </a:r>
            <a:endParaRPr sz="20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aseline="30000" lang="en-US" sz="1400"/>
              <a:t>1</a:t>
            </a:r>
            <a:r>
              <a:rPr baseline="30000" lang="en-US" sz="1600"/>
              <a:t> </a:t>
            </a:r>
            <a:r>
              <a:rPr lang="en-US" sz="1600"/>
              <a:t>The Chinese University of Hong Kong, Hong Kong</a:t>
            </a:r>
            <a:endParaRPr sz="16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aseline="30000" lang="en-US" sz="1600"/>
              <a:t>2 </a:t>
            </a:r>
            <a:r>
              <a:rPr lang="en-US" sz="1600"/>
              <a:t>Stony Brook University, USA</a:t>
            </a:r>
            <a:endParaRPr sz="16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aseline="30000" lang="en-US" sz="1600"/>
              <a:t>3 </a:t>
            </a:r>
            <a:r>
              <a:rPr lang="en-US" sz="1600"/>
              <a:t>Illinois </a:t>
            </a:r>
            <a:r>
              <a:rPr lang="en-US" sz="1600"/>
              <a:t>Institute</a:t>
            </a:r>
            <a:r>
              <a:rPr lang="en-US" sz="1600"/>
              <a:t> of Technology, Chicago</a:t>
            </a:r>
            <a:endParaRPr sz="16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aseline="30000" lang="en-US" sz="1600"/>
              <a:t>4 </a:t>
            </a:r>
            <a:r>
              <a:rPr lang="en-US" sz="1600"/>
              <a:t>TU Wien, Austria</a:t>
            </a:r>
            <a:endParaRPr sz="1600"/>
          </a:p>
        </p:txBody>
      </p:sp>
      <p:pic>
        <p:nvPicPr>
          <p:cNvPr id="90" name="Google Shape;9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50" y="129350"/>
            <a:ext cx="1557475" cy="877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551" y="214525"/>
            <a:ext cx="2006780" cy="70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7600" y="172225"/>
            <a:ext cx="791250" cy="7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03950" y="172233"/>
            <a:ext cx="791250" cy="791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art Grid Images – Browse 1,163,465 Stock Photos, Vectors, and Video |  Adobe Stock" id="99" name="Google Shape;99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" l="30527" r="27037" t="0"/>
          <a:stretch/>
        </p:blipFill>
        <p:spPr>
          <a:xfrm>
            <a:off x="182787" y="2558694"/>
            <a:ext cx="2827865" cy="37318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are the six SAE levels of self-driving cars? | Top Gear" id="100" name="Google Shape;100;p2"/>
          <p:cNvPicPr preferRelativeResize="0"/>
          <p:nvPr/>
        </p:nvPicPr>
        <p:blipFill rotWithShape="1">
          <a:blip r:embed="rId4">
            <a:alphaModFix/>
          </a:blip>
          <a:srcRect b="-1" l="25321" r="32054" t="0"/>
          <a:stretch/>
        </p:blipFill>
        <p:spPr>
          <a:xfrm>
            <a:off x="3180760" y="2558694"/>
            <a:ext cx="2827865" cy="37318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dical Device Definition | Arena" id="101" name="Google Shape;101;p2"/>
          <p:cNvPicPr preferRelativeResize="0"/>
          <p:nvPr/>
        </p:nvPicPr>
        <p:blipFill rotWithShape="1">
          <a:blip r:embed="rId5">
            <a:alphaModFix/>
          </a:blip>
          <a:srcRect b="-1" l="25549" r="23870" t="0"/>
          <a:stretch/>
        </p:blipFill>
        <p:spPr>
          <a:xfrm>
            <a:off x="6178733" y="2558694"/>
            <a:ext cx="2827865" cy="37318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icrocontroller Vs Microprocessor | HP® Tech Takes" id="102" name="Google Shape;102;p2"/>
          <p:cNvPicPr preferRelativeResize="0"/>
          <p:nvPr/>
        </p:nvPicPr>
        <p:blipFill rotWithShape="1">
          <a:blip r:embed="rId6">
            <a:alphaModFix/>
          </a:blip>
          <a:srcRect b="1" l="17206" r="48696" t="0"/>
          <a:stretch/>
        </p:blipFill>
        <p:spPr>
          <a:xfrm>
            <a:off x="9176706" y="2558694"/>
            <a:ext cx="2827865" cy="373189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0" y="1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Cyber-Physical Systems (CPSs)</a:t>
            </a:r>
            <a:endParaRPr sz="4000"/>
          </a:p>
        </p:txBody>
      </p:sp>
      <p:sp>
        <p:nvSpPr>
          <p:cNvPr id="104" name="Google Shape;104;p2"/>
          <p:cNvSpPr txBox="1"/>
          <p:nvPr/>
        </p:nvSpPr>
        <p:spPr>
          <a:xfrm>
            <a:off x="630125" y="1505400"/>
            <a:ext cx="11268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smart grid, autonomous automobile systems, medical imaging, microprocessors…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The Need for Cumulative-Time Reasoning in CPSs</a:t>
            </a:r>
            <a:endParaRPr sz="4000"/>
          </a:p>
        </p:txBody>
      </p:sp>
      <p:sp>
        <p:nvSpPr>
          <p:cNvPr id="111" name="Google Shape;111;p3"/>
          <p:cNvSpPr txBox="1"/>
          <p:nvPr>
            <p:ph idx="1" type="body"/>
          </p:nvPr>
        </p:nvSpPr>
        <p:spPr>
          <a:xfrm>
            <a:off x="838200" y="1635125"/>
            <a:ext cx="10515600" cy="16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CPSs require formal specification languages for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expressing, monitoring, and ensuring properties of…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reliability, security, safety, liveness…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838200" y="3402425"/>
            <a:ext cx="10632600" cy="26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032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Signal Temporal Logic (STL) is widely used but lacks the ability to express cumulative temporal properties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670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i.e., 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aggregated duration of events over intervals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670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applications where accumulated sustained compliance, rather than momentary satisfaction of requirements, determines system safety or efficiency.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The Need for Cumulative-Time Reasoning in CPSs</a:t>
            </a:r>
            <a:endParaRPr sz="4000"/>
          </a:p>
        </p:txBody>
      </p:sp>
      <p:pic>
        <p:nvPicPr>
          <p:cNvPr id="119" name="Google Shape;119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5600" y="1752234"/>
            <a:ext cx="6400800" cy="372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6873050" y="1923700"/>
            <a:ext cx="5088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chemeClr val="dk1"/>
                </a:solidFill>
              </a:rPr>
              <a:t>* 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Figure from IEEE Standard 1547-2018</a:t>
            </a:r>
            <a:endParaRPr/>
          </a:p>
        </p:txBody>
      </p:sp>
      <p:sp>
        <p:nvSpPr>
          <p:cNvPr id="121" name="Google Shape;121;p4"/>
          <p:cNvSpPr txBox="1"/>
          <p:nvPr/>
        </p:nvSpPr>
        <p:spPr>
          <a:xfrm>
            <a:off x="424950" y="5591637"/>
            <a:ext cx="11342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</a:rPr>
              <a:t>Power quality criteria and requirements for interconnection of DERs with electric power systems (EPSs)</a:t>
            </a:r>
            <a:r>
              <a:rPr b="1" lang="en-US" sz="1800">
                <a:solidFill>
                  <a:schemeClr val="dk1"/>
                </a:solidFill>
              </a:rPr>
              <a:t>: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Cumulative duration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instantaneous over-voltage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remains within strict limits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 a time window</a:t>
            </a:r>
            <a:endParaRPr/>
          </a:p>
        </p:txBody>
      </p:sp>
      <p:sp>
        <p:nvSpPr>
          <p:cNvPr id="122" name="Google Shape;122;p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The Need for Cumulative-Time Reasoning in CPSs</a:t>
            </a:r>
            <a:endParaRPr sz="4000"/>
          </a:p>
        </p:txBody>
      </p:sp>
      <p:pic>
        <p:nvPicPr>
          <p:cNvPr id="128" name="Google Shape;128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5600" y="1752234"/>
            <a:ext cx="6400800" cy="3721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" name="Google Shape;129;p5"/>
          <p:cNvGrpSpPr/>
          <p:nvPr/>
        </p:nvGrpSpPr>
        <p:grpSpPr>
          <a:xfrm>
            <a:off x="879135" y="2091073"/>
            <a:ext cx="2470871" cy="3580679"/>
            <a:chOff x="1647181" y="2261987"/>
            <a:chExt cx="2470871" cy="3580679"/>
          </a:xfrm>
        </p:grpSpPr>
        <p:sp>
          <p:nvSpPr>
            <p:cNvPr id="130" name="Google Shape;130;p5"/>
            <p:cNvSpPr/>
            <p:nvPr/>
          </p:nvSpPr>
          <p:spPr>
            <a:xfrm rot="-3659065">
              <a:off x="1386321" y="3769397"/>
              <a:ext cx="3563254" cy="19652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0000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"/>
            <p:cNvSpPr txBox="1"/>
            <p:nvPr/>
          </p:nvSpPr>
          <p:spPr>
            <a:xfrm>
              <a:off x="1647181" y="5473334"/>
              <a:ext cx="1248419" cy="36933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-1724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grpSp>
        <p:nvGrpSpPr>
          <p:cNvPr id="132" name="Google Shape;132;p5"/>
          <p:cNvGrpSpPr/>
          <p:nvPr/>
        </p:nvGrpSpPr>
        <p:grpSpPr>
          <a:xfrm>
            <a:off x="2097649" y="2684639"/>
            <a:ext cx="2103625" cy="3406395"/>
            <a:chOff x="3107724" y="2990339"/>
            <a:chExt cx="2103625" cy="3406395"/>
          </a:xfrm>
        </p:grpSpPr>
        <p:sp>
          <p:nvSpPr>
            <p:cNvPr id="133" name="Google Shape;133;p5"/>
            <p:cNvSpPr/>
            <p:nvPr/>
          </p:nvSpPr>
          <p:spPr>
            <a:xfrm rot="-3659065">
              <a:off x="3045432" y="4157091"/>
              <a:ext cx="2792695" cy="2110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0000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3107724" y="5473334"/>
              <a:ext cx="2103600" cy="9234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-9588" l="-2393" r="0" t="-4109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grpSp>
        <p:nvGrpSpPr>
          <p:cNvPr id="135" name="Google Shape;135;p5"/>
          <p:cNvGrpSpPr/>
          <p:nvPr/>
        </p:nvGrpSpPr>
        <p:grpSpPr>
          <a:xfrm>
            <a:off x="3723485" y="3536598"/>
            <a:ext cx="2103600" cy="2938811"/>
            <a:chOff x="5147185" y="3457923"/>
            <a:chExt cx="2103600" cy="2938811"/>
          </a:xfrm>
        </p:grpSpPr>
        <p:sp>
          <p:nvSpPr>
            <p:cNvPr id="136" name="Google Shape;136;p5"/>
            <p:cNvSpPr/>
            <p:nvPr/>
          </p:nvSpPr>
          <p:spPr>
            <a:xfrm rot="-5400000">
              <a:off x="5091175" y="4365573"/>
              <a:ext cx="2015400" cy="2001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0000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5"/>
            <p:cNvSpPr txBox="1"/>
            <p:nvPr/>
          </p:nvSpPr>
          <p:spPr>
            <a:xfrm>
              <a:off x="5147185" y="5473334"/>
              <a:ext cx="2103600" cy="9234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-9589" l="-2409" r="0" t="-4109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grpSp>
        <p:nvGrpSpPr>
          <p:cNvPr id="138" name="Google Shape;138;p5"/>
          <p:cNvGrpSpPr/>
          <p:nvPr/>
        </p:nvGrpSpPr>
        <p:grpSpPr>
          <a:xfrm>
            <a:off x="4836963" y="3997301"/>
            <a:ext cx="2103625" cy="2434274"/>
            <a:chOff x="5263299" y="3615018"/>
            <a:chExt cx="2103625" cy="2434274"/>
          </a:xfrm>
        </p:grpSpPr>
        <p:sp>
          <p:nvSpPr>
            <p:cNvPr id="139" name="Google Shape;139;p5"/>
            <p:cNvSpPr/>
            <p:nvPr/>
          </p:nvSpPr>
          <p:spPr>
            <a:xfrm rot="-5400000">
              <a:off x="5347461" y="4255518"/>
              <a:ext cx="1491900" cy="2109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0000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5"/>
            <p:cNvSpPr txBox="1"/>
            <p:nvPr/>
          </p:nvSpPr>
          <p:spPr>
            <a:xfrm>
              <a:off x="5263299" y="5125962"/>
              <a:ext cx="2103625" cy="92333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-9457" l="-2393" r="0" t="-2701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sp>
        <p:nvSpPr>
          <p:cNvPr id="141" name="Google Shape;141;p5"/>
          <p:cNvSpPr txBox="1"/>
          <p:nvPr/>
        </p:nvSpPr>
        <p:spPr>
          <a:xfrm>
            <a:off x="6873050" y="1923700"/>
            <a:ext cx="5088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chemeClr val="dk1"/>
                </a:solidFill>
              </a:rPr>
              <a:t>* 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Figure from IEEE Standard 1547-2018</a:t>
            </a:r>
            <a:endParaRPr/>
          </a:p>
        </p:txBody>
      </p:sp>
      <p:sp>
        <p:nvSpPr>
          <p:cNvPr id="142" name="Google Shape;142;p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76c765e64_0_44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The Need for Cumulative-Time Reasoning in CPSs</a:t>
            </a:r>
            <a:endParaRPr sz="4000"/>
          </a:p>
        </p:txBody>
      </p:sp>
      <p:pic>
        <p:nvPicPr>
          <p:cNvPr id="148" name="Google Shape;148;g3876c765e64_0_4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5600" y="1752234"/>
            <a:ext cx="6400800" cy="372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876c765e64_0_44"/>
          <p:cNvSpPr txBox="1"/>
          <p:nvPr/>
        </p:nvSpPr>
        <p:spPr>
          <a:xfrm>
            <a:off x="6873050" y="1923700"/>
            <a:ext cx="5088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chemeClr val="dk1"/>
                </a:solidFill>
              </a:rPr>
              <a:t>* </a:t>
            </a:r>
            <a:r>
              <a:rPr b="0" i="1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Figure from IEEE Standard 1547-2018</a:t>
            </a:r>
            <a:endParaRPr/>
          </a:p>
        </p:txBody>
      </p:sp>
      <p:sp>
        <p:nvSpPr>
          <p:cNvPr id="150" name="Google Shape;150;g3876c765e64_0_44"/>
          <p:cNvSpPr txBox="1"/>
          <p:nvPr/>
        </p:nvSpPr>
        <p:spPr>
          <a:xfrm>
            <a:off x="424950" y="5673762"/>
            <a:ext cx="11342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How can we </a:t>
            </a:r>
            <a:r>
              <a:rPr b="1" lang="en-US" sz="1800">
                <a:solidFill>
                  <a:schemeClr val="dk1"/>
                </a:solidFill>
              </a:rPr>
              <a:t>specify</a:t>
            </a:r>
            <a:r>
              <a:rPr lang="en-US" sz="1800">
                <a:solidFill>
                  <a:schemeClr val="dk1"/>
                </a:solidFill>
              </a:rPr>
              <a:t> cumulative-time requirements?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How can we decide the </a:t>
            </a:r>
            <a:r>
              <a:rPr b="1" lang="en-US" sz="1800">
                <a:solidFill>
                  <a:schemeClr val="dk1"/>
                </a:solidFill>
              </a:rPr>
              <a:t>satisfaction/violation</a:t>
            </a:r>
            <a:r>
              <a:rPr lang="en-US" sz="1800">
                <a:solidFill>
                  <a:schemeClr val="dk1"/>
                </a:solidFill>
              </a:rPr>
              <a:t> and the extent of such satisfaction/violation?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-US" sz="1800">
                <a:solidFill>
                  <a:schemeClr val="dk1"/>
                </a:solidFill>
              </a:rPr>
              <a:t>How can we </a:t>
            </a:r>
            <a:r>
              <a:rPr b="1" lang="en-US" sz="1800">
                <a:solidFill>
                  <a:schemeClr val="dk1"/>
                </a:solidFill>
              </a:rPr>
              <a:t>monitor</a:t>
            </a:r>
            <a:r>
              <a:rPr lang="en-US" sz="1800">
                <a:solidFill>
                  <a:schemeClr val="dk1"/>
                </a:solidFill>
              </a:rPr>
              <a:t> these requirements online?</a:t>
            </a:r>
            <a:endParaRPr/>
          </a:p>
        </p:txBody>
      </p:sp>
      <p:sp>
        <p:nvSpPr>
          <p:cNvPr id="151" name="Google Shape;151;g3876c765e64_0_4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Related Work</a:t>
            </a:r>
            <a:endParaRPr sz="4000"/>
          </a:p>
        </p:txBody>
      </p:sp>
      <p:sp>
        <p:nvSpPr>
          <p:cNvPr id="157" name="Google Shape;157;p6"/>
          <p:cNvSpPr txBox="1"/>
          <p:nvPr>
            <p:ph idx="1" type="body"/>
          </p:nvPr>
        </p:nvSpPr>
        <p:spPr>
          <a:xfrm>
            <a:off x="838200" y="1387175"/>
            <a:ext cx="11075700" cy="9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844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Signal Temporal Logic (STL)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[Maler04] a dense-time temporal logic that extends a fragment of MITL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However, classical syntax and semantics of STL cannot evaluate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cumulative temporal properties over time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771075" y="2296396"/>
            <a:ext cx="10447200" cy="16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184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the semantic level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Replacing the Boolean semiring with alternative algebraic structures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Proposed smooth cumulative robustness for control (e.g., [Haghighi19]), or accumulative robustness metric for STL (e.g., ASTL [Zhao22])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Impose limitation of the original STL syntax or require special monitoring frameworks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771075" y="3860818"/>
            <a:ext cx="10447200" cy="13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184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the syntax level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AvSTL with averaged temporal operators [Takumi15]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Signal Convolution Logic (SCL) replaces the temporal operators with convolution operators [Silvetti18]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Average with respect to the time interval or cannot work with certain temporal operators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771075" y="5175939"/>
            <a:ext cx="10447200" cy="13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184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contrast, we propose…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temporal operator at the level of STL syntax, strictly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expressive than STL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2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robustness that provides the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largest perturbation allowed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preserved the cumulative-time requirements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Related Work</a:t>
            </a:r>
            <a:endParaRPr sz="4000"/>
          </a:p>
        </p:txBody>
      </p:sp>
      <p:pic>
        <p:nvPicPr>
          <p:cNvPr id="167" name="Google Shape;167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5" y="1081229"/>
            <a:ext cx="12192000" cy="53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Our Contributions</a:t>
            </a:r>
            <a:endParaRPr sz="4000"/>
          </a:p>
        </p:txBody>
      </p:sp>
      <p:sp>
        <p:nvSpPr>
          <p:cNvPr id="174" name="Google Shape;174;p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5" name="Google Shape;175;p8"/>
          <p:cNvSpPr txBox="1"/>
          <p:nvPr/>
        </p:nvSpPr>
        <p:spPr>
          <a:xfrm>
            <a:off x="635000" y="1406075"/>
            <a:ext cx="109311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new temporal logic called CT-STL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○"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extends the STL syntax with a new cumulative-time operator 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○"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sums all of the time durations for which its nested formula </a:t>
            </a:r>
            <a:r>
              <a:rPr i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φ</a:t>
            </a: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satisfied over an interval </a:t>
            </a:r>
            <a:r>
              <a:rPr i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compares the result with a threshold of time </a:t>
            </a:r>
            <a:r>
              <a:rPr i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6980" y="1993888"/>
            <a:ext cx="521150" cy="3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8"/>
          <p:cNvSpPr txBox="1"/>
          <p:nvPr/>
        </p:nvSpPr>
        <p:spPr>
          <a:xfrm>
            <a:off x="635000" y="3446443"/>
            <a:ext cx="10825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qualitative and quantitative semantics (robustness)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635000" y="3983168"/>
            <a:ext cx="10931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Prove soundness and completeness of the new quantitative semantics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635000" y="4519893"/>
            <a:ext cx="10931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an online monitoring algorithm for CT-STL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635000" y="5056618"/>
            <a:ext cx="10931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utility of our logic and the monitoring algorithm on two case studies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STL syntax</a:t>
            </a:r>
            <a:endParaRPr/>
          </a:p>
        </p:txBody>
      </p:sp>
      <p:sp>
        <p:nvSpPr>
          <p:cNvPr id="187" name="Google Shape;187;p9"/>
          <p:cNvSpPr txBox="1"/>
          <p:nvPr>
            <p:ph idx="1" type="body"/>
          </p:nvPr>
        </p:nvSpPr>
        <p:spPr>
          <a:xfrm>
            <a:off x="838200" y="1417400"/>
            <a:ext cx="10515600" cy="4351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085" r="0" t="-232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9"/>
          <p:cNvGrpSpPr/>
          <p:nvPr/>
        </p:nvGrpSpPr>
        <p:grpSpPr>
          <a:xfrm>
            <a:off x="1627389" y="2348434"/>
            <a:ext cx="8937176" cy="657150"/>
            <a:chOff x="1017740" y="3058886"/>
            <a:chExt cx="9818914" cy="732936"/>
          </a:xfrm>
        </p:grpSpPr>
        <p:grpSp>
          <p:nvGrpSpPr>
            <p:cNvPr id="189" name="Google Shape;189;p9"/>
            <p:cNvGrpSpPr/>
            <p:nvPr/>
          </p:nvGrpSpPr>
          <p:grpSpPr>
            <a:xfrm>
              <a:off x="1017740" y="3058886"/>
              <a:ext cx="9650260" cy="732936"/>
              <a:chOff x="1001039" y="2880986"/>
              <a:chExt cx="8894523" cy="801786"/>
            </a:xfrm>
          </p:grpSpPr>
          <p:sp>
            <p:nvSpPr>
              <p:cNvPr id="190" name="Google Shape;190;p9"/>
              <p:cNvSpPr/>
              <p:nvPr/>
            </p:nvSpPr>
            <p:spPr>
              <a:xfrm>
                <a:off x="1001039" y="2880986"/>
                <a:ext cx="8894523" cy="801786"/>
              </a:xfrm>
              <a:prstGeom prst="rect">
                <a:avLst/>
              </a:prstGeom>
              <a:solidFill>
                <a:srgbClr val="F2F2F2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9"/>
              <p:cNvSpPr txBox="1"/>
              <p:nvPr/>
            </p:nvSpPr>
            <p:spPr>
              <a:xfrm>
                <a:off x="1116653" y="2960238"/>
                <a:ext cx="2675431" cy="5632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STL syntax</a:t>
                </a:r>
                <a:endParaRPr/>
              </a:p>
            </p:txBody>
          </p:sp>
        </p:grpSp>
        <p:sp>
          <p:nvSpPr>
            <p:cNvPr id="192" name="Google Shape;192;p9"/>
            <p:cNvSpPr txBox="1"/>
            <p:nvPr/>
          </p:nvSpPr>
          <p:spPr>
            <a:xfrm>
              <a:off x="3243617" y="3110735"/>
              <a:ext cx="7593037" cy="58477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-20929" l="-365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sp>
        <p:nvSpPr>
          <p:cNvPr id="193" name="Google Shape;193;p9"/>
          <p:cNvSpPr txBox="1"/>
          <p:nvPr/>
        </p:nvSpPr>
        <p:spPr>
          <a:xfrm>
            <a:off x="838200" y="4578900"/>
            <a:ext cx="10515600" cy="176742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1085" r="0" t="-571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042" r="-115" t="-224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1" name="Google Shape;201;p10"/>
          <p:cNvGrpSpPr/>
          <p:nvPr/>
        </p:nvGrpSpPr>
        <p:grpSpPr>
          <a:xfrm>
            <a:off x="1009389" y="3597700"/>
            <a:ext cx="10173221" cy="2668956"/>
            <a:chOff x="1017740" y="3786341"/>
            <a:chExt cx="10173221" cy="2668956"/>
          </a:xfrm>
        </p:grpSpPr>
        <p:sp>
          <p:nvSpPr>
            <p:cNvPr id="202" name="Google Shape;202;p10"/>
            <p:cNvSpPr/>
            <p:nvPr/>
          </p:nvSpPr>
          <p:spPr>
            <a:xfrm>
              <a:off x="1017740" y="3786341"/>
              <a:ext cx="10173221" cy="2668956"/>
            </a:xfrm>
            <a:prstGeom prst="rect">
              <a:avLst/>
            </a:prstGeom>
            <a:solidFill>
              <a:srgbClr val="F2F2F2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3" name="Google Shape;203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59190" y="4037109"/>
              <a:ext cx="9890320" cy="21674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" name="Google Shape;20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5" name="Google Shape;205;p10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STL Boolean Semantics</a:t>
            </a:r>
            <a:endParaRPr sz="4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None/>
            </a:pPr>
            <a:r>
              <a:rPr lang="en-US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Robustness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Quantifies the</a:t>
            </a: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 extent to which a signal satisfies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 𝜑.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13" name="Google Shape;213;p11"/>
          <p:cNvGrpSpPr/>
          <p:nvPr/>
        </p:nvGrpSpPr>
        <p:grpSpPr>
          <a:xfrm>
            <a:off x="1887854" y="2916632"/>
            <a:ext cx="8416291" cy="2574758"/>
            <a:chOff x="1677137" y="4189044"/>
            <a:chExt cx="8697448" cy="2668956"/>
          </a:xfrm>
        </p:grpSpPr>
        <p:sp>
          <p:nvSpPr>
            <p:cNvPr id="214" name="Google Shape;214;p11"/>
            <p:cNvSpPr/>
            <p:nvPr/>
          </p:nvSpPr>
          <p:spPr>
            <a:xfrm>
              <a:off x="1677137" y="4189044"/>
              <a:ext cx="8697448" cy="2668956"/>
            </a:xfrm>
            <a:prstGeom prst="rect">
              <a:avLst/>
            </a:prstGeom>
            <a:solidFill>
              <a:srgbClr val="F2F2F2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5" name="Google Shape;215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51162" y="4216226"/>
              <a:ext cx="8289673" cy="26145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6" name="Google Shape;216;p11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STL Quantitative Semantics</a:t>
            </a:r>
            <a:endParaRPr sz="4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"/>
          <p:cNvSpPr txBox="1"/>
          <p:nvPr>
            <p:ph idx="1" type="body"/>
          </p:nvPr>
        </p:nvSpPr>
        <p:spPr>
          <a:xfrm>
            <a:off x="838200" y="1520075"/>
            <a:ext cx="10515600" cy="3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Real-time evaluation of temporal requirements over streaming signals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Incrementally compute satisfaction or robustness values as partial signal data becomes available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921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Early termination, predictive monitoring, runtime enforcement…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Efficient and Robust online monitoring algorithms for STL [Deshmukh17]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12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STL Online Monitoring</a:t>
            </a:r>
            <a:endParaRPr sz="4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Syntax of Cumulative-time STL (CT-STL)</a:t>
            </a:r>
            <a:endParaRPr sz="4000"/>
          </a:p>
        </p:txBody>
      </p:sp>
      <p:sp>
        <p:nvSpPr>
          <p:cNvPr id="230" name="Google Shape;230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085" r="0" t="-232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13"/>
          <p:cNvGrpSpPr/>
          <p:nvPr/>
        </p:nvGrpSpPr>
        <p:grpSpPr>
          <a:xfrm>
            <a:off x="1286992" y="3672710"/>
            <a:ext cx="9635937" cy="657168"/>
            <a:chOff x="1017740" y="3058886"/>
            <a:chExt cx="10586620" cy="732936"/>
          </a:xfrm>
        </p:grpSpPr>
        <p:grpSp>
          <p:nvGrpSpPr>
            <p:cNvPr id="232" name="Google Shape;232;p13"/>
            <p:cNvGrpSpPr/>
            <p:nvPr/>
          </p:nvGrpSpPr>
          <p:grpSpPr>
            <a:xfrm>
              <a:off x="1017740" y="3058886"/>
              <a:ext cx="10586620" cy="732936"/>
              <a:chOff x="1001039" y="2880986"/>
              <a:chExt cx="9757554" cy="801786"/>
            </a:xfrm>
          </p:grpSpPr>
          <p:sp>
            <p:nvSpPr>
              <p:cNvPr id="233" name="Google Shape;233;p13"/>
              <p:cNvSpPr/>
              <p:nvPr/>
            </p:nvSpPr>
            <p:spPr>
              <a:xfrm>
                <a:off x="1001039" y="2880986"/>
                <a:ext cx="9757554" cy="801786"/>
              </a:xfrm>
              <a:prstGeom prst="rect">
                <a:avLst/>
              </a:prstGeom>
              <a:solidFill>
                <a:srgbClr val="F2F2F2"/>
              </a:solidFill>
              <a:ln cap="flat" cmpd="sng" w="1905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p13"/>
              <p:cNvSpPr txBox="1"/>
              <p:nvPr/>
            </p:nvSpPr>
            <p:spPr>
              <a:xfrm>
                <a:off x="1001039" y="3000248"/>
                <a:ext cx="2675431" cy="5632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CT-STL syntax</a:t>
                </a:r>
                <a:endParaRPr/>
              </a:p>
            </p:txBody>
          </p:sp>
        </p:grpSp>
        <p:sp>
          <p:nvSpPr>
            <p:cNvPr id="235" name="Google Shape;235;p13"/>
            <p:cNvSpPr txBox="1"/>
            <p:nvPr/>
          </p:nvSpPr>
          <p:spPr>
            <a:xfrm>
              <a:off x="3243617" y="3110735"/>
              <a:ext cx="8100105" cy="583545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-18604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</p:grpSp>
      <p:sp>
        <p:nvSpPr>
          <p:cNvPr id="236" name="Google Shape;236;p13"/>
          <p:cNvSpPr txBox="1"/>
          <p:nvPr/>
        </p:nvSpPr>
        <p:spPr>
          <a:xfrm>
            <a:off x="838200" y="4727429"/>
            <a:ext cx="10799700" cy="1231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-1057" r="0" t="-618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/>
          <p:nvPr>
            <p:ph type="title"/>
          </p:nvPr>
        </p:nvSpPr>
        <p:spPr>
          <a:xfrm>
            <a:off x="-6895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Expressiveness of CT-STL</a:t>
            </a:r>
            <a:endParaRPr/>
          </a:p>
        </p:txBody>
      </p:sp>
      <p:sp>
        <p:nvSpPr>
          <p:cNvPr id="243" name="Google Shape;243;p14"/>
          <p:cNvSpPr txBox="1"/>
          <p:nvPr>
            <p:ph idx="1" type="body"/>
          </p:nvPr>
        </p:nvSpPr>
        <p:spPr>
          <a:xfrm>
            <a:off x="838200" y="1825625"/>
            <a:ext cx="105156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Any STL formula can be expressed in CT-STL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5" name="Google Shape;245;p14"/>
          <p:cNvSpPr txBox="1"/>
          <p:nvPr/>
        </p:nvSpPr>
        <p:spPr>
          <a:xfrm>
            <a:off x="838200" y="2817900"/>
            <a:ext cx="9777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general, CT-STL is strictly more expressive than STL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838200" y="3902575"/>
            <a:ext cx="9777600" cy="22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discrete-time domain, a cumulative-time requirement can be represented as a disjunction over </a:t>
            </a: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possible combinations of cases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at most 𝜏 satisfying time points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exponential formula size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Prefer CT-STL for succinctness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Expressiveness of CT-STL</a:t>
            </a:r>
            <a:endParaRPr sz="4000"/>
          </a:p>
        </p:txBody>
      </p:sp>
      <p:sp>
        <p:nvSpPr>
          <p:cNvPr id="253" name="Google Shape;253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085" r="0" t="-232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5"/>
          <p:cNvSpPr txBox="1"/>
          <p:nvPr/>
        </p:nvSpPr>
        <p:spPr>
          <a:xfrm>
            <a:off x="1662545" y="5070764"/>
            <a:ext cx="9027622" cy="53610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9301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255" name="Google Shape;255;p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085" r="0" t="-232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2" name="Google Shape;262;p16"/>
          <p:cNvGrpSpPr/>
          <p:nvPr/>
        </p:nvGrpSpPr>
        <p:grpSpPr>
          <a:xfrm>
            <a:off x="1009389" y="3238507"/>
            <a:ext cx="10173221" cy="2938456"/>
            <a:chOff x="1017740" y="3786341"/>
            <a:chExt cx="10173221" cy="2938456"/>
          </a:xfrm>
        </p:grpSpPr>
        <p:sp>
          <p:nvSpPr>
            <p:cNvPr id="263" name="Google Shape;263;p16"/>
            <p:cNvSpPr/>
            <p:nvPr/>
          </p:nvSpPr>
          <p:spPr>
            <a:xfrm>
              <a:off x="1017740" y="3786341"/>
              <a:ext cx="10173221" cy="2938456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/>
            </a:p>
          </p:txBody>
        </p:sp>
        <p:pic>
          <p:nvPicPr>
            <p:cNvPr id="264" name="Google Shape;264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59190" y="3976834"/>
              <a:ext cx="9890320" cy="21674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5" name="Google Shape;26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6" name="Google Shape;266;p16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CT-STL Boolean Semantics</a:t>
            </a:r>
            <a:endParaRPr sz="4000"/>
          </a:p>
        </p:txBody>
      </p:sp>
      <p:sp>
        <p:nvSpPr>
          <p:cNvPr id="267" name="Google Shape;267;p16"/>
          <p:cNvSpPr txBox="1"/>
          <p:nvPr/>
        </p:nvSpPr>
        <p:spPr>
          <a:xfrm>
            <a:off x="1150839" y="5596420"/>
            <a:ext cx="9890320" cy="47455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-179469" l="0" r="0" t="-1179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CT-STL robustness quantifies the perturbations allowed to the values of atomic propositions evaluated along a signal such that the Boolean truth value of the CT-STL formula w.r.t. the signal is preserved.</a:t>
            </a:r>
            <a:endParaRPr/>
          </a:p>
        </p:txBody>
      </p:sp>
      <p:sp>
        <p:nvSpPr>
          <p:cNvPr id="274" name="Google Shape;27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5" name="Google Shape;275;p17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CT-STL Quantitative Semantics</a:t>
            </a:r>
            <a:endParaRPr sz="4000"/>
          </a:p>
        </p:txBody>
      </p:sp>
      <p:grpSp>
        <p:nvGrpSpPr>
          <p:cNvPr id="276" name="Google Shape;276;p17"/>
          <p:cNvGrpSpPr/>
          <p:nvPr/>
        </p:nvGrpSpPr>
        <p:grpSpPr>
          <a:xfrm>
            <a:off x="1272986" y="3326099"/>
            <a:ext cx="8668789" cy="3317413"/>
            <a:chOff x="1313411" y="3175462"/>
            <a:chExt cx="8668789" cy="3317413"/>
          </a:xfrm>
        </p:grpSpPr>
        <p:sp>
          <p:nvSpPr>
            <p:cNvPr id="277" name="Google Shape;277;p17"/>
            <p:cNvSpPr/>
            <p:nvPr/>
          </p:nvSpPr>
          <p:spPr>
            <a:xfrm>
              <a:off x="1313411" y="3175462"/>
              <a:ext cx="8668789" cy="3317413"/>
            </a:xfrm>
            <a:prstGeom prst="rect">
              <a:avLst/>
            </a:prstGeom>
            <a:solidFill>
              <a:srgbClr val="F2F2F2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8" name="Google Shape;278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448119" y="3424526"/>
              <a:ext cx="8399347" cy="18270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9" name="Google Shape;279;p17"/>
          <p:cNvSpPr txBox="1"/>
          <p:nvPr/>
        </p:nvSpPr>
        <p:spPr>
          <a:xfrm>
            <a:off x="1476169" y="5520753"/>
            <a:ext cx="9890320" cy="58791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4253" l="-127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    </a:t>
            </a:r>
            <a:endParaRPr/>
          </a:p>
        </p:txBody>
      </p:sp>
      <p:sp>
        <p:nvSpPr>
          <p:cNvPr id="280" name="Google Shape;280;p17"/>
          <p:cNvSpPr txBox="1"/>
          <p:nvPr/>
        </p:nvSpPr>
        <p:spPr>
          <a:xfrm>
            <a:off x="1476169" y="6108671"/>
            <a:ext cx="8116718" cy="40011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27270" l="0" r="0" t="-302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7" name="Google Shape;287;p18"/>
          <p:cNvSpPr txBox="1"/>
          <p:nvPr>
            <p:ph type="title"/>
          </p:nvPr>
        </p:nvSpPr>
        <p:spPr>
          <a:xfrm>
            <a:off x="0" y="167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CT-STL Quantitative Semantics</a:t>
            </a:r>
            <a:endParaRPr sz="4000"/>
          </a:p>
        </p:txBody>
      </p:sp>
      <p:sp>
        <p:nvSpPr>
          <p:cNvPr id="288" name="Google Shape;288;p18"/>
          <p:cNvSpPr txBox="1"/>
          <p:nvPr/>
        </p:nvSpPr>
        <p:spPr>
          <a:xfrm>
            <a:off x="994031" y="1342463"/>
            <a:ext cx="9890400" cy="58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081" l="-127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289" name="Google Shape;289;p18"/>
          <p:cNvSpPr txBox="1"/>
          <p:nvPr/>
        </p:nvSpPr>
        <p:spPr>
          <a:xfrm>
            <a:off x="982275" y="2178850"/>
            <a:ext cx="1028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Imagine ranking φ’s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robustness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values over </a:t>
            </a:r>
            <a:r>
              <a:rPr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from highest to lowest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8"/>
          <p:cNvSpPr txBox="1"/>
          <p:nvPr/>
        </p:nvSpPr>
        <p:spPr>
          <a:xfrm>
            <a:off x="982275" y="2981325"/>
            <a:ext cx="10287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      -th value is the “weakest link” determining whether the cumulative threshold is robustly met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8"/>
          <p:cNvSpPr txBox="1"/>
          <p:nvPr/>
        </p:nvSpPr>
        <p:spPr>
          <a:xfrm>
            <a:off x="982275" y="4008850"/>
            <a:ext cx="10287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ensure the cumulative amount of time for which the robustness value is positive (i.e., property φ is satisfied) is larger than or equal to τ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8"/>
          <p:cNvSpPr txBox="1"/>
          <p:nvPr/>
        </p:nvSpPr>
        <p:spPr>
          <a:xfrm>
            <a:off x="982275" y="4955575"/>
            <a:ext cx="1028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Therefore, the Boolean truth value of           is preserved. 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0334" y="5072094"/>
            <a:ext cx="502715" cy="3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8"/>
          <p:cNvSpPr txBox="1"/>
          <p:nvPr/>
        </p:nvSpPr>
        <p:spPr>
          <a:xfrm>
            <a:off x="597425" y="5577075"/>
            <a:ext cx="11111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Guarantees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perturbations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smaller than the robustness degree |θ(φ,ξ,t)| cannot flip the truth value of φ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6650" y="3105069"/>
            <a:ext cx="388523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876c765e64_0_2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2" name="Google Shape;302;g3876c765e64_0_28"/>
          <p:cNvSpPr txBox="1"/>
          <p:nvPr>
            <p:ph type="title"/>
          </p:nvPr>
        </p:nvSpPr>
        <p:spPr>
          <a:xfrm>
            <a:off x="0" y="167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CT-STL Quantitative Semantics</a:t>
            </a:r>
            <a:endParaRPr sz="4000"/>
          </a:p>
        </p:txBody>
      </p:sp>
      <p:pic>
        <p:nvPicPr>
          <p:cNvPr id="303" name="Google Shape;303;g3876c765e64_0_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94875"/>
            <a:ext cx="11887202" cy="1017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3876c765e64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216560"/>
            <a:ext cx="11887202" cy="1265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9"/>
          <p:cNvSpPr txBox="1"/>
          <p:nvPr>
            <p:ph type="title"/>
          </p:nvPr>
        </p:nvSpPr>
        <p:spPr>
          <a:xfrm>
            <a:off x="0" y="-193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Soundness and Completeness</a:t>
            </a:r>
            <a:endParaRPr sz="4000"/>
          </a:p>
        </p:txBody>
      </p:sp>
      <p:pic>
        <p:nvPicPr>
          <p:cNvPr id="310" name="Google Shape;310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984" y="1810810"/>
            <a:ext cx="11337332" cy="1325562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19"/>
          <p:cNvSpPr txBox="1"/>
          <p:nvPr/>
        </p:nvSpPr>
        <p:spPr>
          <a:xfrm>
            <a:off x="1113905" y="3640975"/>
            <a:ext cx="100419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cumulative-time operators, robustness positivity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ensures the cumulative duration is truly ≥ 𝜏 (no false positives), while negativity guarantees it is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 𝜏 (no false negatives).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0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Monitoring CT-STL</a:t>
            </a:r>
            <a:endParaRPr sz="4000"/>
          </a:p>
        </p:txBody>
      </p:sp>
      <p:sp>
        <p:nvSpPr>
          <p:cNvPr id="318" name="Google Shape;318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We extend an online monitoring method for STL [Deshmukh17] to CT-STL.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It computes the upper and lower bounds (thus, an interval) of the robustness as new data point comes in.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3862672"/>
            <a:ext cx="7772400" cy="2630203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1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Monitoring CT-STL</a:t>
            </a:r>
            <a:endParaRPr sz="4000"/>
          </a:p>
        </p:txBody>
      </p:sp>
      <p:sp>
        <p:nvSpPr>
          <p:cNvPr id="326" name="Google Shape;326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We extend an online monitoring method for STL [Deshmukh17] to CT-STL.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It computes the upper and lower bounds (thus, an interval) of the robustness as new data point comes in.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6127" y="3726007"/>
            <a:ext cx="9819746" cy="2585893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2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/>
              <a:t>Case Studies: Microgrids</a:t>
            </a:r>
            <a:endParaRPr sz="4000"/>
          </a:p>
        </p:txBody>
      </p:sp>
      <p:sp>
        <p:nvSpPr>
          <p:cNvPr id="334" name="Google Shape;334;p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5" name="Google Shape;33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829" y="1478100"/>
            <a:ext cx="11277086" cy="472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8730ce73ca_0_61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/>
              <a:t>Case Studies: Microgrids</a:t>
            </a:r>
            <a:endParaRPr sz="4000"/>
          </a:p>
        </p:txBody>
      </p:sp>
      <p:sp>
        <p:nvSpPr>
          <p:cNvPr id="341" name="Google Shape;341;g38730ce73ca_0_6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" name="Google Shape;342;g38730ce73ca_0_61"/>
          <p:cNvSpPr txBox="1"/>
          <p:nvPr/>
        </p:nvSpPr>
        <p:spPr>
          <a:xfrm>
            <a:off x="302375" y="1325700"/>
            <a:ext cx="11581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Absolute overvoltages exceeding 2.0 per unit (𝑝.𝑢.) of nominal instantaneous peak base are strictly prohibited.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343" name="Google Shape;343;g38730ce73ca_0_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3475" y="2298027"/>
            <a:ext cx="1843326" cy="47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g38730ce73ca_0_61"/>
          <p:cNvSpPr txBox="1"/>
          <p:nvPr/>
        </p:nvSpPr>
        <p:spPr>
          <a:xfrm>
            <a:off x="302375" y="3023802"/>
            <a:ext cx="1159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The cumulative duration during which the absolute value of voltage exceeds 1.7 𝑝.𝑢. must not exceed 1.6 ms. Similar cumulative time constraints apply to other threshold levels.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g38730ce73ca_0_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3400" y="4065501"/>
            <a:ext cx="9433605" cy="47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g38730ce73ca_0_61"/>
          <p:cNvSpPr txBox="1"/>
          <p:nvPr/>
        </p:nvSpPr>
        <p:spPr>
          <a:xfrm>
            <a:off x="302375" y="4874725"/>
            <a:ext cx="1106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requirement: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g38730ce73ca_0_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075" y="5496700"/>
            <a:ext cx="4278378" cy="55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8730ce73ca_0_78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/>
              <a:t>Case Studies: </a:t>
            </a:r>
            <a:r>
              <a:rPr lang="en-US" sz="4000"/>
              <a:t>Artificial Pancreas</a:t>
            </a:r>
            <a:endParaRPr sz="4000"/>
          </a:p>
        </p:txBody>
      </p:sp>
      <p:sp>
        <p:nvSpPr>
          <p:cNvPr id="353" name="Google Shape;353;g38730ce73ca_0_7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4" name="Google Shape;354;g38730ce73ca_0_78"/>
          <p:cNvSpPr txBox="1"/>
          <p:nvPr/>
        </p:nvSpPr>
        <p:spPr>
          <a:xfrm>
            <a:off x="302375" y="1280343"/>
            <a:ext cx="11581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Clinical guidelines 	recommend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Hypoglycemia Avoidance: percentage time in hypoglycemia is less than 4%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355" name="Google Shape;355;g38730ce73ca_0_78"/>
          <p:cNvSpPr txBox="1"/>
          <p:nvPr/>
        </p:nvSpPr>
        <p:spPr>
          <a:xfrm>
            <a:off x="302375" y="2886399"/>
            <a:ext cx="1159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Hyperglycemia Limitation: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percentage time in hyperglycemia is less than 25%.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g38730ce73ca_0_78"/>
          <p:cNvSpPr txBox="1"/>
          <p:nvPr/>
        </p:nvSpPr>
        <p:spPr>
          <a:xfrm>
            <a:off x="302375" y="5225063"/>
            <a:ext cx="1106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requirement: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7" name="Google Shape;357;g38730ce73ca_0_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1644" y="2268021"/>
            <a:ext cx="2915047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38730ce73ca_0_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1644" y="3504778"/>
            <a:ext cx="3053899" cy="486675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38730ce73ca_0_78"/>
          <p:cNvSpPr txBox="1"/>
          <p:nvPr/>
        </p:nvSpPr>
        <p:spPr>
          <a:xfrm>
            <a:off x="302375" y="4055731"/>
            <a:ext cx="1159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Euglycemia Maintenance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percentage time in euglycemia is more than 75%.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g38730ce73ca_0_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1644" y="4674109"/>
            <a:ext cx="4136738" cy="48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38730ce73ca_0_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21644" y="5843441"/>
            <a:ext cx="4136738" cy="48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4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lt1"/>
                </a:solidFill>
              </a:rPr>
            </a:b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897" y="3365518"/>
            <a:ext cx="5828260" cy="1850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2506" y="3365536"/>
            <a:ext cx="5828400" cy="1792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4"/>
          <p:cNvSpPr txBox="1"/>
          <p:nvPr/>
        </p:nvSpPr>
        <p:spPr>
          <a:xfrm>
            <a:off x="619875" y="5291577"/>
            <a:ext cx="112638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•"/>
            </a:pP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termination: </a:t>
            </a:r>
            <a:r>
              <a:rPr b="1" lang="en-US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~90%+</a:t>
            </a:r>
            <a:r>
              <a:rPr lang="en-US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all cases</a:t>
            </a:r>
            <a:endParaRPr sz="23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•"/>
            </a:pP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 simulation time: reduce up to </a:t>
            </a:r>
            <a:r>
              <a:rPr b="1" lang="en-US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46% (microgrid)</a:t>
            </a:r>
            <a:r>
              <a:rPr lang="en-US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1" lang="en-US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36.7% (artificial pancreas)</a:t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•"/>
            </a:pP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Computation overhead: </a:t>
            </a:r>
            <a:r>
              <a:rPr b="1" lang="en-US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118-1200x (microgrid)</a:t>
            </a:r>
            <a:r>
              <a:rPr lang="en-US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1" lang="en-US" sz="2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18-43x (artificial pancreas)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speed up  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2" name="Google Shape;372;p24"/>
          <p:cNvSpPr txBox="1"/>
          <p:nvPr>
            <p:ph type="title"/>
          </p:nvPr>
        </p:nvSpPr>
        <p:spPr>
          <a:xfrm>
            <a:off x="0" y="0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/>
              <a:t>Case Studies: Online Monitoring Alg. Performance</a:t>
            </a:r>
            <a:endParaRPr sz="4000"/>
          </a:p>
        </p:txBody>
      </p:sp>
      <p:pic>
        <p:nvPicPr>
          <p:cNvPr id="373" name="Google Shape;373;p24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555" y="1270548"/>
            <a:ext cx="5228700" cy="103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4274" y="2303282"/>
            <a:ext cx="5378000" cy="1062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82500" y="1270550"/>
            <a:ext cx="5828251" cy="209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5"/>
          <p:cNvSpPr txBox="1"/>
          <p:nvPr>
            <p:ph type="title"/>
          </p:nvPr>
        </p:nvSpPr>
        <p:spPr>
          <a:xfrm>
            <a:off x="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000"/>
              <a:t>Conclusions</a:t>
            </a:r>
            <a:endParaRPr sz="4000"/>
          </a:p>
        </p:txBody>
      </p:sp>
      <p:sp>
        <p:nvSpPr>
          <p:cNvPr id="381" name="Google Shape;381;p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2" name="Google Shape;382;p25"/>
          <p:cNvSpPr txBox="1"/>
          <p:nvPr/>
        </p:nvSpPr>
        <p:spPr>
          <a:xfrm>
            <a:off x="873750" y="1790050"/>
            <a:ext cx="10444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new language, CT-STL, that extends STL with a cumulative-time temporal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operator.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5"/>
          <p:cNvSpPr txBox="1"/>
          <p:nvPr/>
        </p:nvSpPr>
        <p:spPr>
          <a:xfrm>
            <a:off x="873750" y="3328944"/>
            <a:ext cx="10444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Consistently extend STL’s original quantitative semantics which is both sound and complete.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5"/>
          <p:cNvSpPr txBox="1"/>
          <p:nvPr/>
        </p:nvSpPr>
        <p:spPr>
          <a:xfrm>
            <a:off x="873750" y="4867838"/>
            <a:ext cx="10444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an efficient robust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monitoring algorithm for our new logic.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8730ce73ca_0_89"/>
          <p:cNvSpPr txBox="1"/>
          <p:nvPr>
            <p:ph type="ctrTitle"/>
          </p:nvPr>
        </p:nvSpPr>
        <p:spPr>
          <a:xfrm>
            <a:off x="855075" y="562951"/>
            <a:ext cx="10482000" cy="18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b="1" lang="en-US" sz="5000">
                <a:latin typeface="Calibri"/>
                <a:ea typeface="Calibri"/>
                <a:cs typeface="Calibri"/>
                <a:sym typeface="Calibri"/>
              </a:rPr>
              <a:t>Cumulative-time Signal Temporal Logic</a:t>
            </a:r>
            <a:endParaRPr sz="5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g38730ce73ca_0_89"/>
          <p:cNvSpPr txBox="1"/>
          <p:nvPr>
            <p:ph idx="1" type="subTitle"/>
          </p:nvPr>
        </p:nvSpPr>
        <p:spPr>
          <a:xfrm>
            <a:off x="1203370" y="3137287"/>
            <a:ext cx="9785400" cy="3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US" sz="2700">
                <a:latin typeface="Calibri"/>
                <a:ea typeface="Calibri"/>
                <a:cs typeface="Calibri"/>
                <a:sym typeface="Calibri"/>
              </a:rPr>
              <a:t>Hongkai Chen</a:t>
            </a:r>
            <a:endParaRPr sz="2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The Department of Information Engineering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aseline="30000" lang="en-US" sz="200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aseline="30000" lang="en-US" sz="2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The Chinese University of Hong Kong, Hong Kong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For more information, contact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hkchen@ie.cuhk.edu.hk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or visit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https://hongkaichen.cuhkaiot.com/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1" name="Google Shape;391;g38730ce73ca_0_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150" y="129350"/>
            <a:ext cx="1557475" cy="877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g38730ce73ca_0_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65551" y="214525"/>
            <a:ext cx="2006780" cy="70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g38730ce73ca_0_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37600" y="172225"/>
            <a:ext cx="791250" cy="7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g38730ce73ca_0_8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03950" y="172233"/>
            <a:ext cx="791250" cy="791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2025-08-18T06:18:58Z</dcterms:created>
  <dc:creator>Hongkai CHEN</dc:creator>
</cp:coreProperties>
</file>