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2" r:id="rId3"/>
    <p:sldId id="308" r:id="rId4"/>
    <p:sldId id="285" r:id="rId5"/>
    <p:sldId id="333" r:id="rId6"/>
    <p:sldId id="346" r:id="rId7"/>
    <p:sldId id="345" r:id="rId8"/>
    <p:sldId id="348" r:id="rId9"/>
    <p:sldId id="334" r:id="rId10"/>
    <p:sldId id="347" r:id="rId11"/>
    <p:sldId id="335" r:id="rId12"/>
    <p:sldId id="336" r:id="rId13"/>
    <p:sldId id="349" r:id="rId14"/>
    <p:sldId id="350" r:id="rId15"/>
    <p:sldId id="338" r:id="rId16"/>
    <p:sldId id="341" r:id="rId17"/>
    <p:sldId id="342" r:id="rId18"/>
    <p:sldId id="343" r:id="rId19"/>
    <p:sldId id="344" r:id="rId20"/>
    <p:sldId id="351" r:id="rId21"/>
    <p:sldId id="340" r:id="rId22"/>
    <p:sldId id="327" r:id="rId23"/>
    <p:sldId id="328" r:id="rId24"/>
    <p:sldId id="352" r:id="rId25"/>
    <p:sldId id="353" r:id="rId26"/>
    <p:sldId id="354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3C8F7"/>
    <a:srgbClr val="5968D9"/>
    <a:srgbClr val="CC9900"/>
    <a:srgbClr val="663300"/>
    <a:srgbClr val="BCBCBC"/>
    <a:srgbClr val="F2F2F2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3239" autoAdjust="0"/>
  </p:normalViewPr>
  <p:slideViewPr>
    <p:cSldViewPr snapToGrid="0" snapToObjects="1">
      <p:cViewPr>
        <p:scale>
          <a:sx n="62" d="100"/>
          <a:sy n="62" d="100"/>
        </p:scale>
        <p:origin x="-31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17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spcBef>
                <a:spcPct val="0"/>
              </a:spcBef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87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spcBef>
                <a:spcPct val="0"/>
              </a:spcBef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87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EB85125B-DCEB-4EDF-947A-28CE378813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7310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spcBef>
                <a:spcPct val="0"/>
              </a:spcBef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spcBef>
                <a:spcPct val="0"/>
              </a:spcBef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7743C57-1795-415A-B80F-95A4F8A048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9688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E1687A6-2797-4811-97C5-416836F176AE}" type="slidenum">
              <a:rPr lang="zh-CN" altLang="en-US" sz="1300" smtClean="0">
                <a:latin typeface="Arial" charset="0"/>
                <a:ea typeface="宋体" charset="-122"/>
              </a:rPr>
              <a:pPr/>
              <a:t>1</a:t>
            </a:fld>
            <a:endParaRPr lang="en-US" altLang="zh-CN" sz="1300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2386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C57-1795-415A-B80F-95A4F8A04803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10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C57-1795-415A-B80F-95A4F8A04803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467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 smtClean="0"/>
              <a:t>Inspirations</a:t>
            </a:r>
          </a:p>
          <a:p>
            <a:pPr lvl="1"/>
            <a:r>
              <a:rPr lang="en-US" altLang="zh-CN" sz="2000" dirty="0" smtClean="0"/>
              <a:t>3D-&gt;1D</a:t>
            </a:r>
          </a:p>
          <a:p>
            <a:pPr lvl="1"/>
            <a:r>
              <a:rPr lang="en-US" altLang="zh-CN" sz="2000" dirty="0" smtClean="0"/>
              <a:t>Probabilistic framework with possible calibration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/>
              <a:t>Different parking structures/vehicles/drivers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C57-1795-415A-B80F-95A4F8A04803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460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C57-1795-415A-B80F-95A4F8A04803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88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/>
                  <a:t>from gyroscope and maps</a:t>
                </a:r>
              </a:p>
              <a:p>
                <a:endParaRPr lang="en-US" altLang="zh-CN" sz="1200" dirty="0" smtClean="0"/>
              </a:p>
              <a:p>
                <a:pPr lvl="1"/>
                <a:r>
                  <a:rPr lang="en-US" altLang="zh-CN" sz="2000" dirty="0" smtClean="0"/>
                  <a:t>Eliminate vertical direction noises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  <m:r>
                      <a:rPr lang="en-US" altLang="zh-CN" sz="20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000" dirty="0" smtClean="0"/>
                  <a:t> estimation reliable from map and gyroscope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/>
                  <a:t>from gyroscope and maps</a:t>
                </a:r>
              </a:p>
              <a:p>
                <a:endParaRPr lang="en-US" altLang="zh-CN" sz="1200" dirty="0" smtClean="0"/>
              </a:p>
              <a:p>
                <a:pPr lvl="1"/>
                <a:r>
                  <a:rPr lang="en-US" altLang="zh-CN" sz="2000" dirty="0" smtClean="0"/>
                  <a:t>Eliminate vertical direction noises</a:t>
                </a:r>
              </a:p>
              <a:p>
                <a:pPr lvl="1"/>
                <a:r>
                  <a:rPr lang="en-US" altLang="zh-CN" sz="2000" i="0">
                    <a:latin typeface="Cambria Math" panose="02040503050406030204" pitchFamily="18" charset="0"/>
                  </a:rPr>
                  <a:t>𝑻</a:t>
                </a:r>
                <a:r>
                  <a:rPr lang="en-US" altLang="zh-CN" sz="2000" i="0">
                    <a:latin typeface="Cambria Math"/>
                  </a:rPr>
                  <a:t> ⃗</a:t>
                </a:r>
                <a:r>
                  <a:rPr lang="en-US" altLang="zh-CN" sz="2000" b="1" i="0" smtClean="0">
                    <a:latin typeface="Cambria Math"/>
                  </a:rPr>
                  <a:t>  </a:t>
                </a:r>
                <a:r>
                  <a:rPr lang="en-US" altLang="zh-CN" sz="2000" dirty="0" smtClean="0"/>
                  <a:t> estimation reliable from map and gyroscope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C57-1795-415A-B80F-95A4F8A04803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683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C57-1795-415A-B80F-95A4F8A04803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601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C57-1795-415A-B80F-95A4F8A04803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106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Estimation of vehicle states</a:t>
            </a:r>
          </a:p>
          <a:p>
            <a:pPr lvl="1"/>
            <a:r>
              <a:rPr lang="en-US" altLang="zh-CN" dirty="0" smtClean="0"/>
              <a:t>Compute the speed using GPS/RF signal outdoors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C57-1795-415A-B80F-95A4F8A04803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682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C57-1795-415A-B80F-95A4F8A04803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707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000" y="1758786"/>
            <a:ext cx="8457514" cy="1143000"/>
          </a:xfrm>
        </p:spPr>
        <p:txBody>
          <a:bodyPr/>
          <a:lstStyle>
            <a:lvl1pPr algn="ctr">
              <a:defRPr sz="4000" i="0" baseline="0">
                <a:ea typeface="+mj-ea"/>
              </a:defRPr>
            </a:lvl1pPr>
          </a:lstStyle>
          <a:p>
            <a:r>
              <a:rPr lang="en-US" altLang="zh-CN" dirty="0"/>
              <a:t>&lt;Title&gt;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3496971"/>
            <a:ext cx="6400800" cy="1600844"/>
          </a:xfrm>
        </p:spPr>
        <p:txBody>
          <a:bodyPr/>
          <a:lstStyle>
            <a:lvl1pPr marL="0" indent="0" algn="ctr">
              <a:lnSpc>
                <a:spcPct val="95000"/>
              </a:lnSpc>
              <a:buFont typeface="Monotype Sorts" charset="2"/>
              <a:buNone/>
              <a:defRPr sz="2200" baseline="0">
                <a:ea typeface="+mn-ea"/>
              </a:defRPr>
            </a:lvl1pPr>
          </a:lstStyle>
          <a:p>
            <a:r>
              <a:rPr lang="en-US" altLang="zh-CN" dirty="0"/>
              <a:t>&lt;name&gt;</a:t>
            </a:r>
          </a:p>
          <a:p>
            <a:r>
              <a:rPr lang="en-US" altLang="zh-CN" dirty="0"/>
              <a:t>&lt;affiliation&gt;</a:t>
            </a:r>
          </a:p>
          <a:p>
            <a:r>
              <a:rPr lang="en-US" altLang="zh-CN" dirty="0"/>
              <a:t>&lt;event&gt;</a:t>
            </a:r>
          </a:p>
          <a:p>
            <a:r>
              <a:rPr lang="en-US" altLang="zh-CN" dirty="0"/>
              <a:t>&lt;date&gt;</a:t>
            </a:r>
          </a:p>
        </p:txBody>
      </p:sp>
    </p:spTree>
    <p:extLst>
      <p:ext uri="{BB962C8B-B14F-4D97-AF65-F5344CB8AC3E}">
        <p14:creationId xmlns:p14="http://schemas.microsoft.com/office/powerpoint/2010/main" val="8533397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1079500"/>
            <a:ext cx="86995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aseline="0">
                <a:ea typeface="+mn-ea"/>
              </a:defRPr>
            </a:lvl1pPr>
            <a:lvl2pPr>
              <a:defRPr baseline="0">
                <a:ea typeface="+mn-ea"/>
              </a:defRPr>
            </a:lvl2pPr>
            <a:lvl3pPr>
              <a:defRPr baseline="0">
                <a:ea typeface="+mn-ea"/>
              </a:defRPr>
            </a:lvl3pPr>
            <a:lvl4pPr>
              <a:defRPr baseline="0">
                <a:ea typeface="+mn-ea"/>
              </a:defRPr>
            </a:lvl4pPr>
          </a:lstStyle>
          <a:p>
            <a:pPr lvl="0"/>
            <a:r>
              <a:rPr lang="en-US" altLang="zh-CN" noProof="0" dirty="0" smtClean="0"/>
              <a:t>Body Text</a:t>
            </a:r>
          </a:p>
          <a:p>
            <a:pPr lvl="1"/>
            <a:r>
              <a:rPr lang="en-US" altLang="zh-CN" noProof="0" dirty="0" smtClean="0"/>
              <a:t>Second Level</a:t>
            </a:r>
          </a:p>
          <a:p>
            <a:pPr lvl="2"/>
            <a:r>
              <a:rPr lang="en-US" altLang="zh-CN" noProof="0" dirty="0" smtClean="0"/>
              <a:t>Third Level</a:t>
            </a:r>
          </a:p>
          <a:p>
            <a:pPr lvl="3"/>
            <a:r>
              <a:rPr lang="en-US" altLang="zh-CN" noProof="0" dirty="0" smtClean="0"/>
              <a:t>Fourth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319558"/>
            <a:ext cx="8229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pPr lvl="0"/>
            <a:r>
              <a:rPr lang="en-US" altLang="zh-CN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4977397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38138"/>
            <a:ext cx="8229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Slide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79500"/>
            <a:ext cx="86995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Body Text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</p:txBody>
      </p:sp>
      <p:pic>
        <p:nvPicPr>
          <p:cNvPr id="1028" name="Picture 4" descr="arrow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85800"/>
            <a:ext cx="8915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291455" y="6402070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fld id="{3E3F6B7E-E3B0-4DBB-B028-64EC598ED495}" type="slidenum">
              <a:rPr lang="zh-CN" altLang="en-US" sz="1600" smtClean="0">
                <a:latin typeface="Arial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400" dirty="0" smtClean="0">
              <a:latin typeface="Arial" charset="0"/>
              <a:ea typeface="宋体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73" y="6286500"/>
            <a:ext cx="535327" cy="53532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221"/>
            <a:ext cx="891540" cy="6847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p:transition spd="med">
    <p:cu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宋体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宋体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285750" indent="-28575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Clr>
          <a:srgbClr val="660066"/>
        </a:buClr>
        <a:buSzPct val="75000"/>
        <a:buFont typeface="Monotype Sorts" charset="2"/>
        <a:buChar char="u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宋体" charset="-122"/>
          <a:cs typeface="+mn-cs"/>
        </a:defRPr>
      </a:lvl1pPr>
      <a:lvl2pPr marL="628650" indent="-2286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 b="1">
          <a:solidFill>
            <a:srgbClr val="1F366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宋体" charset="-122"/>
        </a:defRPr>
      </a:lvl2pPr>
      <a:lvl3pPr marL="9715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33CC"/>
        </a:buClr>
        <a:buSzPct val="120000"/>
        <a:buChar char="•"/>
        <a:defRPr sz="2200" b="1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宋体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SzPct val="40000"/>
        <a:buFont typeface="Monotype Sorts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宋体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0.png"/><Relationship Id="rId7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22.png"/><Relationship Id="rId10" Type="http://schemas.openxmlformats.org/officeDocument/2006/relationships/image" Target="../media/image24.emf"/><Relationship Id="rId4" Type="http://schemas.openxmlformats.org/officeDocument/2006/relationships/image" Target="../media/image21.png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4000" y="1758950"/>
            <a:ext cx="8739188" cy="1143000"/>
          </a:xfrm>
        </p:spPr>
        <p:txBody>
          <a:bodyPr/>
          <a:lstStyle/>
          <a:p>
            <a:pPr>
              <a:defRPr/>
            </a:pPr>
            <a:r>
              <a:rPr lang="en-US" altLang="zh-CN" sz="3200" dirty="0" err="1"/>
              <a:t>VeTrack</a:t>
            </a:r>
            <a:r>
              <a:rPr lang="en-US" altLang="zh-CN" sz="3200" dirty="0"/>
              <a:t>: Real Time Vehicle Tracking in </a:t>
            </a:r>
            <a:r>
              <a:rPr lang="en-US" altLang="zh-CN" sz="3200" dirty="0" err="1" smtClean="0"/>
              <a:t>Uninstrumented</a:t>
            </a:r>
            <a:r>
              <a:rPr lang="en-US" altLang="zh-CN" sz="3200" dirty="0" smtClean="0"/>
              <a:t> Indoor Environments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95300" y="3497262"/>
            <a:ext cx="8343900" cy="2217737"/>
          </a:xfrm>
        </p:spPr>
        <p:txBody>
          <a:bodyPr/>
          <a:lstStyle/>
          <a:p>
            <a:pPr>
              <a:defRPr/>
            </a:pPr>
            <a:r>
              <a:rPr lang="en-US" altLang="zh-CN" sz="2800" b="0" dirty="0" err="1"/>
              <a:t>Mingmin</a:t>
            </a:r>
            <a:r>
              <a:rPr lang="en-US" altLang="zh-CN" sz="2800" b="0" dirty="0"/>
              <a:t> Zhao</a:t>
            </a:r>
            <a:r>
              <a:rPr lang="en-US" altLang="zh-CN" sz="2800" b="0" baseline="30000" dirty="0"/>
              <a:t>1</a:t>
            </a:r>
            <a:r>
              <a:rPr lang="en-US" altLang="zh-CN" sz="2800" b="0" dirty="0"/>
              <a:t>, Tao Ye</a:t>
            </a:r>
            <a:r>
              <a:rPr lang="en-US" altLang="zh-CN" sz="2800" b="0" baseline="30000" dirty="0"/>
              <a:t>1</a:t>
            </a:r>
            <a:r>
              <a:rPr lang="en-US" altLang="zh-CN" sz="2800" b="0" dirty="0"/>
              <a:t>, Ruipeng Gao</a:t>
            </a:r>
            <a:r>
              <a:rPr lang="en-US" altLang="zh-CN" sz="2800" b="0" baseline="30000" dirty="0"/>
              <a:t>1</a:t>
            </a:r>
            <a:r>
              <a:rPr lang="en-US" altLang="zh-CN" sz="2800" b="0" dirty="0"/>
              <a:t>, </a:t>
            </a:r>
            <a:r>
              <a:rPr lang="en-US" altLang="zh-CN" sz="2800" i="1" u="sng" dirty="0"/>
              <a:t>Fan Ye</a:t>
            </a:r>
            <a:r>
              <a:rPr lang="en-US" altLang="zh-CN" sz="2800" i="1" u="sng" baseline="30000" dirty="0"/>
              <a:t>2</a:t>
            </a:r>
            <a:r>
              <a:rPr lang="en-US" altLang="zh-CN" sz="2800" b="0" dirty="0"/>
              <a:t>, </a:t>
            </a:r>
            <a:r>
              <a:rPr lang="en-US" altLang="zh-CN" sz="2800" b="0" dirty="0" err="1"/>
              <a:t>Yizhou</a:t>
            </a:r>
            <a:r>
              <a:rPr lang="en-US" altLang="zh-CN" sz="2800" b="0" dirty="0"/>
              <a:t> Wang</a:t>
            </a:r>
            <a:r>
              <a:rPr lang="en-US" altLang="zh-CN" sz="2800" b="0" baseline="30000" dirty="0"/>
              <a:t>1</a:t>
            </a:r>
            <a:r>
              <a:rPr lang="en-US" altLang="zh-CN" sz="2800" b="0" dirty="0"/>
              <a:t>, </a:t>
            </a:r>
            <a:r>
              <a:rPr lang="en-US" altLang="zh-CN" sz="2800" b="0" dirty="0" err="1"/>
              <a:t>Guojie</a:t>
            </a:r>
            <a:r>
              <a:rPr lang="en-US" altLang="zh-CN" sz="2800" b="0" dirty="0"/>
              <a:t> </a:t>
            </a:r>
            <a:r>
              <a:rPr lang="en-US" altLang="zh-CN" sz="2800" b="0" dirty="0" smtClean="0"/>
              <a:t>Luo</a:t>
            </a:r>
            <a:r>
              <a:rPr lang="en-US" altLang="zh-CN" sz="2800" b="0" baseline="30000" dirty="0" smtClean="0"/>
              <a:t>1</a:t>
            </a:r>
          </a:p>
          <a:p>
            <a:pPr>
              <a:defRPr/>
            </a:pPr>
            <a:r>
              <a:rPr lang="en-US" altLang="zh-CN" sz="2000" b="0" dirty="0" smtClean="0"/>
              <a:t>EECS School, Peking University, China</a:t>
            </a:r>
            <a:r>
              <a:rPr lang="en-US" altLang="zh-CN" sz="2000" b="0" baseline="30000" dirty="0"/>
              <a:t>1</a:t>
            </a:r>
            <a:endParaRPr lang="en-US" altLang="zh-CN" sz="2000" b="0" dirty="0" smtClean="0"/>
          </a:p>
          <a:p>
            <a:pPr>
              <a:defRPr/>
            </a:pPr>
            <a:r>
              <a:rPr lang="en-US" altLang="zh-CN" sz="2000" b="0" dirty="0" smtClean="0"/>
              <a:t>ECE Dept., Stony Brook University</a:t>
            </a:r>
            <a:r>
              <a:rPr lang="en-US" altLang="zh-CN" sz="2000" b="0" baseline="30000" dirty="0" smtClean="0"/>
              <a:t>2</a:t>
            </a:r>
            <a:endParaRPr lang="en-US" altLang="zh-CN" sz="2000" dirty="0" smtClean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 smtClean="0"/>
          </a:p>
        </p:txBody>
      </p:sp>
      <p:sp>
        <p:nvSpPr>
          <p:cNvPr id="4" name="Subtitle 3"/>
          <p:cNvSpPr txBox="1">
            <a:spLocks/>
          </p:cNvSpPr>
          <p:nvPr/>
        </p:nvSpPr>
        <p:spPr bwMode="auto">
          <a:xfrm>
            <a:off x="1466850" y="5524499"/>
            <a:ext cx="64008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Monotype Sorts" charset="2"/>
              <a:buNone/>
              <a:defRPr sz="2200" b="1" baseline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28650" indent="-228600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400" b="1"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2pPr>
            <a:lvl3pPr marL="97155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SzPct val="120000"/>
              <a:buChar char="•"/>
              <a:defRPr sz="22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40000"/>
              <a:buFont typeface="Monotype Sorts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CN" sz="24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ACM </a:t>
            </a:r>
            <a:r>
              <a:rPr lang="en-US" altLang="zh-CN" sz="2400" kern="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SenSys</a:t>
            </a:r>
            <a:r>
              <a:rPr lang="en-US" altLang="zh-CN" sz="24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2015</a:t>
            </a:r>
          </a:p>
          <a:p>
            <a:r>
              <a:rPr lang="en-US" altLang="zh-CN" sz="24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Seoul, South </a:t>
            </a:r>
            <a:r>
              <a:rPr lang="en-US" altLang="zh-CN" sz="24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Korea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Sequential </a:t>
            </a:r>
            <a:r>
              <a:rPr lang="en-US" altLang="zh-CN" dirty="0"/>
              <a:t>Monte Carlo (SMC</a:t>
            </a:r>
            <a:r>
              <a:rPr lang="en-US" altLang="zh-CN" dirty="0"/>
              <a:t>) method</a:t>
            </a:r>
            <a:endParaRPr lang="en-US" altLang="zh-CN" dirty="0"/>
          </a:p>
          <a:p>
            <a:pPr lvl="1"/>
            <a:r>
              <a:rPr lang="en-US" altLang="zh-CN" dirty="0"/>
              <a:t>1</a:t>
            </a:r>
            <a:r>
              <a:rPr lang="en-US" altLang="zh-CN" dirty="0"/>
              <a:t>) state </a:t>
            </a:r>
            <a:r>
              <a:rPr lang="en-US" altLang="zh-CN" dirty="0"/>
              <a:t>update (</a:t>
            </a:r>
            <a:r>
              <a:rPr lang="en-US" altLang="zh-CN" dirty="0" err="1"/>
              <a:t>x,y,v</a:t>
            </a:r>
            <a:r>
              <a:rPr lang="en-US" altLang="zh-CN" dirty="0"/>
              <a:t>,</a:t>
            </a:r>
            <a:r>
              <a:rPr lang="el-GR" altLang="zh-CN" dirty="0"/>
              <a:t>α</a:t>
            </a:r>
            <a:r>
              <a:rPr lang="en-US" altLang="zh-CN" dirty="0"/>
              <a:t>, </a:t>
            </a:r>
            <a:r>
              <a:rPr lang="el-GR" altLang="zh-CN" dirty="0"/>
              <a:t>β</a:t>
            </a:r>
            <a:r>
              <a:rPr lang="en-US" altLang="zh-CN" dirty="0"/>
              <a:t>)</a:t>
            </a:r>
          </a:p>
          <a:p>
            <a:pPr lvl="2"/>
            <a:r>
              <a:rPr lang="en-US" altLang="zh-CN" dirty="0" smtClean="0"/>
              <a:t>Predict the states </a:t>
            </a:r>
            <a:r>
              <a:rPr lang="en-US" altLang="zh-CN" dirty="0"/>
              <a:t>of the next time slot</a:t>
            </a:r>
          </a:p>
          <a:p>
            <a:pPr lvl="1"/>
            <a:r>
              <a:rPr lang="en-US" altLang="zh-CN" dirty="0"/>
              <a:t>2) weight update</a:t>
            </a:r>
          </a:p>
          <a:p>
            <a:pPr lvl="2"/>
            <a:r>
              <a:rPr lang="en-US" altLang="zh-CN" dirty="0"/>
              <a:t>Compute the “likelihood” based on landmark and map constraints</a:t>
            </a:r>
          </a:p>
          <a:p>
            <a:pPr lvl="1"/>
            <a:r>
              <a:rPr lang="en-US" altLang="zh-CN" dirty="0"/>
              <a:t>3</a:t>
            </a:r>
            <a:r>
              <a:rPr lang="en-US" altLang="zh-CN" dirty="0"/>
              <a:t>) resampling</a:t>
            </a:r>
            <a:endParaRPr lang="zh-CN" altLang="en-US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Probabilistic Tracking Framework</a:t>
            </a:r>
            <a:endParaRPr lang="zh-CN" altLang="en-US" dirty="0"/>
          </a:p>
        </p:txBody>
      </p:sp>
      <p:pic>
        <p:nvPicPr>
          <p:cNvPr id="4" name="dem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8864" y="3464243"/>
            <a:ext cx="5368220" cy="30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565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Landmarks in parking structures</a:t>
            </a:r>
          </a:p>
          <a:p>
            <a:pPr lvl="1"/>
            <a:r>
              <a:rPr lang="en-US" altLang="zh-CN" dirty="0" smtClean="0"/>
              <a:t>Speed </a:t>
            </a:r>
            <a:r>
              <a:rPr lang="en-US" altLang="zh-CN" dirty="0" smtClean="0"/>
              <a:t>bumps, turns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Vehicle location calibration</a:t>
            </a:r>
          </a:p>
          <a:p>
            <a:r>
              <a:rPr lang="en-US" altLang="zh-CN" dirty="0" smtClean="0"/>
              <a:t>Reliable and real time </a:t>
            </a:r>
            <a:r>
              <a:rPr lang="en-US" altLang="zh-CN" dirty="0" smtClean="0"/>
              <a:t>detection </a:t>
            </a:r>
            <a:r>
              <a:rPr lang="en-US" altLang="zh-CN" dirty="0"/>
              <a:t>is </a:t>
            </a:r>
            <a:r>
              <a:rPr lang="en-US" altLang="zh-CN" dirty="0" smtClean="0"/>
              <a:t>non-trivial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Road conditions</a:t>
            </a:r>
          </a:p>
          <a:p>
            <a:pPr lvl="1"/>
            <a:r>
              <a:rPr lang="en-US" altLang="zh-CN" dirty="0" smtClean="0"/>
              <a:t>Hand movements</a:t>
            </a:r>
          </a:p>
          <a:p>
            <a:pPr lvl="1"/>
            <a:r>
              <a:rPr lang="en-US" altLang="zh-CN" dirty="0" smtClean="0"/>
              <a:t>Delay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Landmark detection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80" y="2258012"/>
            <a:ext cx="1945141" cy="9875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258012"/>
            <a:ext cx="1485900" cy="9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8927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616" y="3871090"/>
            <a:ext cx="2875433" cy="26180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802" y="1079500"/>
            <a:ext cx="4800198" cy="2679432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8600" y="1079500"/>
            <a:ext cx="4998308" cy="5207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dirty="0"/>
              <a:t>Bumps</a:t>
            </a:r>
          </a:p>
          <a:p>
            <a:pPr lvl="1"/>
            <a:r>
              <a:rPr lang="en-US" altLang="zh-CN" sz="2000" dirty="0"/>
              <a:t>A</a:t>
            </a:r>
            <a:r>
              <a:rPr lang="en-US" altLang="zh-CN" sz="2000" dirty="0"/>
              <a:t>cceleration in </a:t>
            </a:r>
            <a:r>
              <a:rPr lang="en-US" altLang="zh-CN" sz="2000" dirty="0"/>
              <a:t>the </a:t>
            </a:r>
            <a:r>
              <a:rPr lang="en-US" altLang="zh-CN" sz="2000" dirty="0"/>
              <a:t>Z-axis</a:t>
            </a:r>
          </a:p>
          <a:p>
            <a:pPr lvl="2"/>
            <a:r>
              <a:rPr lang="en-US" altLang="zh-CN" sz="2000" dirty="0"/>
              <a:t>S</a:t>
            </a:r>
            <a:r>
              <a:rPr lang="en-US" altLang="zh-CN" sz="2000" dirty="0"/>
              <a:t>tarting tremors (J)</a:t>
            </a:r>
          </a:p>
          <a:p>
            <a:pPr lvl="2"/>
            <a:r>
              <a:rPr lang="en-US" altLang="zh-CN" sz="2000" dirty="0"/>
              <a:t>Hand </a:t>
            </a:r>
            <a:r>
              <a:rPr lang="en-US" altLang="zh-CN" sz="2000" dirty="0"/>
              <a:t>movement (M</a:t>
            </a:r>
            <a:r>
              <a:rPr lang="en-US" altLang="zh-CN" sz="2000" dirty="0" smtClean="0"/>
              <a:t>)</a:t>
            </a:r>
            <a:br>
              <a:rPr lang="en-US" altLang="zh-CN" sz="2000" dirty="0" smtClean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en-US" altLang="zh-CN" sz="2000" dirty="0"/>
          </a:p>
          <a:p>
            <a:r>
              <a:rPr lang="en-US" altLang="zh-CN" sz="2400" dirty="0"/>
              <a:t>Turns</a:t>
            </a:r>
          </a:p>
          <a:p>
            <a:pPr lvl="1"/>
            <a:r>
              <a:rPr lang="en-US" altLang="zh-CN" sz="2000" dirty="0"/>
              <a:t>Duration of continuous direction changes</a:t>
            </a:r>
          </a:p>
          <a:p>
            <a:pPr lvl="1"/>
            <a:r>
              <a:rPr lang="en-US" altLang="zh-CN" sz="2000" dirty="0" smtClean="0"/>
              <a:t>Detected from phone’s heading (“</a:t>
            </a:r>
            <a:r>
              <a:rPr lang="en-US" altLang="zh-CN" sz="2000" dirty="0"/>
              <a:t>yaw</a:t>
            </a:r>
            <a:r>
              <a:rPr lang="en-US" altLang="zh-CN" sz="2000" dirty="0" smtClean="0"/>
              <a:t>”)</a:t>
            </a:r>
            <a:endParaRPr lang="en-US" altLang="zh-CN" sz="2000" dirty="0"/>
          </a:p>
          <a:p>
            <a:pPr lvl="2"/>
            <a:r>
              <a:rPr lang="en-US" altLang="zh-CN" sz="2000" dirty="0" smtClean="0"/>
              <a:t>Human disturbances</a:t>
            </a:r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Ambiguities in Landmark Detection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565147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Feature sets</a:t>
            </a:r>
          </a:p>
          <a:p>
            <a:pPr lvl="1"/>
            <a:r>
              <a:rPr lang="en-US" altLang="zh-CN" sz="2000" dirty="0" smtClean="0"/>
              <a:t>(1) STAT35 </a:t>
            </a:r>
          </a:p>
          <a:p>
            <a:pPr lvl="2"/>
            <a:r>
              <a:rPr lang="en-US" altLang="zh-CN" sz="1800" dirty="0" smtClean="0"/>
              <a:t>35 dimensions</a:t>
            </a:r>
          </a:p>
          <a:p>
            <a:pPr lvl="1"/>
            <a:r>
              <a:rPr lang="en-US" altLang="zh-CN" sz="2000" dirty="0" smtClean="0"/>
              <a:t>(2) DSTAT35</a:t>
            </a:r>
          </a:p>
          <a:p>
            <a:pPr lvl="2"/>
            <a:r>
              <a:rPr lang="en-US" altLang="zh-CN" sz="1800" dirty="0" smtClean="0"/>
              <a:t>70 dimensions</a:t>
            </a:r>
          </a:p>
          <a:p>
            <a:pPr lvl="1"/>
            <a:r>
              <a:rPr lang="en-US" altLang="zh-CN" sz="2000" dirty="0" smtClean="0"/>
              <a:t>(3) FFT5: first five harmonics</a:t>
            </a:r>
          </a:p>
          <a:p>
            <a:pPr lvl="2"/>
            <a:r>
              <a:rPr lang="en-US" altLang="zh-CN" sz="1800" dirty="0" smtClean="0"/>
              <a:t>5 dimensions</a:t>
            </a:r>
          </a:p>
          <a:p>
            <a:pPr lvl="1"/>
            <a:r>
              <a:rPr lang="en-US" altLang="zh-CN" sz="2000" dirty="0" smtClean="0"/>
              <a:t>(4) S7FFT5: FFT5 + two half-size, four quarter-size signals</a:t>
            </a:r>
          </a:p>
          <a:p>
            <a:pPr lvl="2"/>
            <a:r>
              <a:rPr lang="en-US" altLang="zh-CN" sz="1800" dirty="0" smtClean="0"/>
              <a:t>35 dimensions</a:t>
            </a:r>
          </a:p>
          <a:p>
            <a:pPr lvl="1"/>
            <a:r>
              <a:rPr lang="en-US" altLang="zh-CN" sz="2000" dirty="0" smtClean="0"/>
              <a:t>(5) DFFT5: FFT5 + differential signals</a:t>
            </a:r>
          </a:p>
          <a:p>
            <a:pPr lvl="2"/>
            <a:r>
              <a:rPr lang="en-US" altLang="zh-CN" sz="1800" dirty="0" smtClean="0"/>
              <a:t>10 dimensions</a:t>
            </a:r>
          </a:p>
          <a:p>
            <a:r>
              <a:rPr lang="en-US" altLang="zh-CN" sz="2400" dirty="0"/>
              <a:t>Classification</a:t>
            </a:r>
          </a:p>
          <a:p>
            <a:pPr lvl="1"/>
            <a:r>
              <a:rPr lang="en-US" altLang="zh-CN" sz="2000" dirty="0"/>
              <a:t>Logistic Regression (LR</a:t>
            </a:r>
            <a:r>
              <a:rPr lang="en-US" altLang="zh-CN" sz="2000" dirty="0" smtClean="0"/>
              <a:t>), Support </a:t>
            </a:r>
            <a:r>
              <a:rPr lang="en-US" altLang="zh-CN" sz="2000" dirty="0"/>
              <a:t>Vector Machine (SVM)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Bump/Turn </a:t>
            </a:r>
            <a:r>
              <a:rPr lang="en-US" altLang="zh-CN" dirty="0" smtClean="0"/>
              <a:t>detection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063" y="1343762"/>
            <a:ext cx="5977915" cy="160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178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Prediction and rollback</a:t>
            </a:r>
          </a:p>
          <a:p>
            <a:pPr lvl="1"/>
            <a:r>
              <a:rPr lang="en-US" altLang="zh-CN" dirty="0" smtClean="0"/>
              <a:t>Signals before/after landmark needed for accuracy</a:t>
            </a:r>
            <a:endParaRPr lang="en-US" altLang="zh-CN" dirty="0"/>
          </a:p>
          <a:p>
            <a:pPr lvl="1"/>
            <a:r>
              <a:rPr lang="en-US" altLang="zh-CN" dirty="0" smtClean="0"/>
              <a:t>Our intuition: landmarks are rare events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Avoid detection latency</a:t>
            </a:r>
            <a:endParaRPr lang="zh-CN" altLang="en-US" dirty="0"/>
          </a:p>
        </p:txBody>
      </p:sp>
      <p:sp>
        <p:nvSpPr>
          <p:cNvPr id="4" name="右箭头 3"/>
          <p:cNvSpPr/>
          <p:nvPr/>
        </p:nvSpPr>
        <p:spPr bwMode="auto">
          <a:xfrm>
            <a:off x="811675" y="5254905"/>
            <a:ext cx="3100568" cy="227261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7124" b="18413"/>
          <a:stretch/>
        </p:blipFill>
        <p:spPr>
          <a:xfrm rot="377419">
            <a:off x="1859207" y="4851971"/>
            <a:ext cx="786278" cy="320227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 bwMode="auto">
          <a:xfrm>
            <a:off x="2048394" y="3972281"/>
            <a:ext cx="256994" cy="837578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1266" y="3327022"/>
            <a:ext cx="124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Display, latency=T</a:t>
            </a:r>
            <a:endParaRPr lang="zh-CN" altLang="en-US" sz="1800" b="1" dirty="0"/>
          </a:p>
        </p:txBody>
      </p:sp>
      <p:sp>
        <p:nvSpPr>
          <p:cNvPr id="12" name="右大括号 11"/>
          <p:cNvSpPr/>
          <p:nvPr/>
        </p:nvSpPr>
        <p:spPr bwMode="auto">
          <a:xfrm rot="5400000">
            <a:off x="2081312" y="4233480"/>
            <a:ext cx="254596" cy="279387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030665" y="5743703"/>
            <a:ext cx="613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2T</a:t>
            </a:r>
            <a:endParaRPr lang="zh-CN" altLang="en-US" dirty="0"/>
          </a:p>
        </p:txBody>
      </p:sp>
      <p:sp>
        <p:nvSpPr>
          <p:cNvPr id="16" name="右箭头 15"/>
          <p:cNvSpPr/>
          <p:nvPr/>
        </p:nvSpPr>
        <p:spPr bwMode="auto">
          <a:xfrm>
            <a:off x="5143533" y="5240896"/>
            <a:ext cx="3424660" cy="21991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/>
          <a:srcRect t="17124" b="18413"/>
          <a:stretch/>
        </p:blipFill>
        <p:spPr>
          <a:xfrm rot="377419">
            <a:off x="4954346" y="4878559"/>
            <a:ext cx="786278" cy="320227"/>
          </a:xfrm>
          <a:prstGeom prst="rect">
            <a:avLst/>
          </a:prstGeom>
        </p:spPr>
      </p:pic>
      <p:sp>
        <p:nvSpPr>
          <p:cNvPr id="18" name="下箭头 17"/>
          <p:cNvSpPr/>
          <p:nvPr/>
        </p:nvSpPr>
        <p:spPr bwMode="auto">
          <a:xfrm>
            <a:off x="5143533" y="3998869"/>
            <a:ext cx="256994" cy="837578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下箭头 18"/>
          <p:cNvSpPr/>
          <p:nvPr/>
        </p:nvSpPr>
        <p:spPr bwMode="auto">
          <a:xfrm>
            <a:off x="6508877" y="3998869"/>
            <a:ext cx="256994" cy="83757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6474152" y="5184447"/>
            <a:ext cx="381711" cy="211254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826405" y="3353610"/>
            <a:ext cx="124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No landmark</a:t>
            </a:r>
            <a:endParaRPr lang="zh-CN" altLang="en-US" sz="18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6241825" y="3618862"/>
            <a:ext cx="124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Bump!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23" name="右大括号 22"/>
          <p:cNvSpPr/>
          <p:nvPr/>
        </p:nvSpPr>
        <p:spPr bwMode="auto">
          <a:xfrm rot="5400000">
            <a:off x="5782760" y="4849881"/>
            <a:ext cx="254594" cy="153304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761332" y="5695712"/>
            <a:ext cx="613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25" name="右大括号 24"/>
          <p:cNvSpPr/>
          <p:nvPr/>
        </p:nvSpPr>
        <p:spPr bwMode="auto">
          <a:xfrm rot="5400000">
            <a:off x="7318277" y="4840470"/>
            <a:ext cx="254594" cy="153798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294381" y="5688769"/>
            <a:ext cx="613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/>
          <a:srcRect t="17124" b="18413"/>
          <a:stretch/>
        </p:blipFill>
        <p:spPr>
          <a:xfrm rot="377419">
            <a:off x="1873728" y="4859038"/>
            <a:ext cx="786278" cy="320227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200845" y="3338391"/>
            <a:ext cx="124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Display</a:t>
            </a:r>
            <a:endParaRPr lang="zh-CN" altLang="en-US" sz="18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6954456" y="3352037"/>
            <a:ext cx="16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Display,</a:t>
            </a:r>
          </a:p>
          <a:p>
            <a:r>
              <a:rPr lang="en-US" altLang="zh-CN" sz="1800" b="1" dirty="0" smtClean="0"/>
              <a:t>Latency&lt;0.2s</a:t>
            </a:r>
            <a:endParaRPr lang="en-US" altLang="zh-CN" sz="1800" b="1" dirty="0" smtClean="0"/>
          </a:p>
        </p:txBody>
      </p:sp>
      <p:sp>
        <p:nvSpPr>
          <p:cNvPr id="30" name="文本框 29"/>
          <p:cNvSpPr txBox="1"/>
          <p:nvPr/>
        </p:nvSpPr>
        <p:spPr>
          <a:xfrm>
            <a:off x="6810860" y="4587028"/>
            <a:ext cx="124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Rollback</a:t>
            </a:r>
            <a:endParaRPr lang="zh-CN" altLang="en-US" sz="1800" b="1" dirty="0"/>
          </a:p>
        </p:txBody>
      </p:sp>
      <p:sp>
        <p:nvSpPr>
          <p:cNvPr id="31" name="椭圆 30"/>
          <p:cNvSpPr/>
          <p:nvPr/>
        </p:nvSpPr>
        <p:spPr bwMode="auto">
          <a:xfrm>
            <a:off x="2030665" y="5224364"/>
            <a:ext cx="381711" cy="211254"/>
          </a:xfrm>
          <a:prstGeom prst="ellipse">
            <a:avLst/>
          </a:prstGeom>
          <a:solidFill>
            <a:schemeClr val="accent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1472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14219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14219 -0.002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19 -0.00092 L 0.2941 -0.003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41 -0.00324 L 0.14219 -0.0009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19 -0.00254 L 0.21302 0.00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3" grpId="0"/>
      <p:bldP spid="16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28" grpId="0"/>
      <p:bldP spid="28" grpId="1"/>
      <p:bldP spid="29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Methodology</a:t>
            </a:r>
          </a:p>
          <a:p>
            <a:pPr lvl="1"/>
            <a:r>
              <a:rPr lang="en-US" altLang="zh-CN" sz="1800" dirty="0"/>
              <a:t>iPhone </a:t>
            </a:r>
            <a:r>
              <a:rPr lang="en-US" altLang="zh-CN" sz="1800" dirty="0" smtClean="0"/>
              <a:t>4/4s/5/5s/6</a:t>
            </a:r>
          </a:p>
          <a:p>
            <a:pPr lvl="1"/>
            <a:r>
              <a:rPr lang="en-US" altLang="zh-CN" sz="1800" dirty="0" smtClean="0"/>
              <a:t>3 </a:t>
            </a:r>
            <a:r>
              <a:rPr lang="en-US" altLang="zh-CN" sz="1800" dirty="0"/>
              <a:t>underground </a:t>
            </a:r>
            <a:r>
              <a:rPr lang="en-US" altLang="zh-CN" sz="1800" dirty="0" smtClean="0"/>
              <a:t>parking lots</a:t>
            </a:r>
          </a:p>
          <a:p>
            <a:pPr lvl="1"/>
            <a:r>
              <a:rPr lang="en-US" altLang="zh-CN" sz="1800" dirty="0"/>
              <a:t>20 </a:t>
            </a:r>
            <a:r>
              <a:rPr lang="en-US" altLang="zh-CN" sz="1800" dirty="0" smtClean="0"/>
              <a:t>trajectories for each chosen parking spot</a:t>
            </a:r>
            <a:endParaRPr lang="en-US" altLang="zh-CN" sz="1800" dirty="0" smtClean="0"/>
          </a:p>
          <a:p>
            <a:pPr lvl="1"/>
            <a:r>
              <a:rPr lang="en-US" altLang="zh-CN" sz="1800" dirty="0"/>
              <a:t>8 poses </a:t>
            </a:r>
            <a:r>
              <a:rPr lang="en-US" altLang="zh-CN" sz="1800" dirty="0" smtClean="0"/>
              <a:t>for common </a:t>
            </a:r>
            <a:r>
              <a:rPr lang="en-US" altLang="zh-CN" sz="1800" dirty="0"/>
              <a:t>driving </a:t>
            </a:r>
            <a:r>
              <a:rPr lang="en-US" altLang="zh-CN" sz="1800" dirty="0" smtClean="0"/>
              <a:t>scenarios</a:t>
            </a:r>
          </a:p>
          <a:p>
            <a:pPr lvl="2"/>
            <a:r>
              <a:rPr lang="en-US" altLang="zh-CN" sz="1800" dirty="0" smtClean="0"/>
              <a:t>A </a:t>
            </a:r>
            <a:r>
              <a:rPr lang="en-US" altLang="zh-CN" sz="1800" dirty="0" err="1"/>
              <a:t>mould</a:t>
            </a:r>
            <a:r>
              <a:rPr lang="en-US" altLang="zh-CN" sz="1800" dirty="0"/>
              <a:t> to hold 4 iPhones with 4 </a:t>
            </a:r>
            <a:r>
              <a:rPr lang="en-US" altLang="zh-CN" sz="1800" dirty="0" smtClean="0"/>
              <a:t>poses</a:t>
            </a:r>
          </a:p>
          <a:p>
            <a:pPr lvl="2"/>
            <a:r>
              <a:rPr lang="en-US" altLang="zh-CN" sz="1800" dirty="0" smtClean="0"/>
              <a:t>One </a:t>
            </a:r>
            <a:r>
              <a:rPr lang="en-US" altLang="zh-CN" sz="1800" dirty="0"/>
              <a:t>in driver's </a:t>
            </a:r>
            <a:r>
              <a:rPr lang="en-US" altLang="zh-CN" sz="1800" dirty="0" smtClean="0"/>
              <a:t>pocket</a:t>
            </a:r>
          </a:p>
          <a:p>
            <a:pPr lvl="2"/>
            <a:r>
              <a:rPr lang="en-US" altLang="zh-CN" sz="1800" dirty="0" smtClean="0"/>
              <a:t>One </a:t>
            </a:r>
            <a:r>
              <a:rPr lang="en-US" altLang="zh-CN" sz="1800" dirty="0"/>
              <a:t>in a bag on a </a:t>
            </a:r>
            <a:r>
              <a:rPr lang="en-US" altLang="zh-CN" sz="1800" dirty="0" smtClean="0"/>
              <a:t>seat</a:t>
            </a:r>
          </a:p>
          <a:p>
            <a:pPr lvl="2"/>
            <a:r>
              <a:rPr lang="en-US" altLang="zh-CN" sz="1800" dirty="0" smtClean="0"/>
              <a:t>Two held in hands with movements</a:t>
            </a:r>
          </a:p>
          <a:p>
            <a:pPr lvl="1"/>
            <a:r>
              <a:rPr lang="en-US" altLang="zh-CN" sz="1800" dirty="0" smtClean="0"/>
              <a:t>Use </a:t>
            </a:r>
            <a:r>
              <a:rPr lang="en-US" altLang="zh-CN" sz="1800" dirty="0"/>
              <a:t>video </a:t>
            </a:r>
            <a:r>
              <a:rPr lang="en-US" altLang="zh-CN" sz="1800" dirty="0" smtClean="0"/>
              <a:t>for real time </a:t>
            </a:r>
            <a:r>
              <a:rPr lang="en-US" altLang="zh-CN" sz="1800" dirty="0"/>
              <a:t>ground truth</a:t>
            </a:r>
            <a:endParaRPr lang="zh-CN" altLang="en-US" sz="1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 evaluation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7" y="3328080"/>
            <a:ext cx="6194663" cy="31222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70" y="546339"/>
            <a:ext cx="2464001" cy="23410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63" y="3051196"/>
            <a:ext cx="2047637" cy="30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6965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Landmark detection</a:t>
            </a:r>
          </a:p>
          <a:p>
            <a:pPr lvl="1"/>
            <a:r>
              <a:rPr lang="en-US" altLang="zh-CN" dirty="0" smtClean="0"/>
              <a:t>Feature sets</a:t>
            </a:r>
          </a:p>
          <a:p>
            <a:pPr lvl="2"/>
            <a:r>
              <a:rPr lang="en-US" altLang="zh-CN" dirty="0" smtClean="0"/>
              <a:t>DFFT5: ~93% accuracy, low complexity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Precision &amp; recall</a:t>
            </a:r>
          </a:p>
          <a:p>
            <a:pPr lvl="2"/>
            <a:r>
              <a:rPr lang="en-US" altLang="zh-CN" dirty="0" smtClean="0"/>
              <a:t>Bump: ~ 91%; Turn: ~ 96%</a:t>
            </a:r>
          </a:p>
          <a:p>
            <a:pPr lvl="2"/>
            <a:r>
              <a:rPr lang="en-US" altLang="zh-CN" dirty="0" err="1" smtClean="0"/>
              <a:t>Mould</a:t>
            </a:r>
            <a:r>
              <a:rPr lang="en-US" altLang="zh-CN" dirty="0" smtClean="0"/>
              <a:t> &gt; pocket/bag &gt;hand</a:t>
            </a:r>
          </a:p>
          <a:p>
            <a:pPr lvl="2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evaluation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932899"/>
            <a:ext cx="5384800" cy="19404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52" y="2675320"/>
            <a:ext cx="2950467" cy="2455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19" y="2641270"/>
            <a:ext cx="3019378" cy="25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003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Phone pose estimation</a:t>
            </a:r>
          </a:p>
          <a:p>
            <a:pPr lvl="1"/>
            <a:r>
              <a:rPr lang="en-US" altLang="zh-CN" dirty="0" smtClean="0"/>
              <a:t>3D method</a:t>
            </a:r>
            <a:r>
              <a:rPr lang="en-US" altLang="zh-CN" dirty="0"/>
              <a:t>: PCA, </a:t>
            </a:r>
            <a:r>
              <a:rPr lang="en-US" altLang="zh-CN" dirty="0" smtClean="0"/>
              <a:t>50-70</a:t>
            </a:r>
            <a:r>
              <a:rPr lang="en-US" altLang="zh-CN" baseline="30000" dirty="0" smtClean="0"/>
              <a:t>o</a:t>
            </a:r>
            <a:r>
              <a:rPr lang="en-US" altLang="zh-CN" dirty="0" smtClean="0"/>
              <a:t> (90%), 4s window</a:t>
            </a:r>
          </a:p>
          <a:p>
            <a:pPr lvl="1"/>
            <a:r>
              <a:rPr lang="en-US" altLang="zh-CN" dirty="0"/>
              <a:t>2</a:t>
            </a:r>
            <a:r>
              <a:rPr lang="en-US" altLang="zh-CN" dirty="0" smtClean="0"/>
              <a:t>D: shadow tracing</a:t>
            </a:r>
            <a:r>
              <a:rPr lang="en-US" altLang="zh-CN" dirty="0"/>
              <a:t>, </a:t>
            </a:r>
            <a:r>
              <a:rPr lang="en-US" altLang="zh-CN" dirty="0" smtClean="0"/>
              <a:t>10-15</a:t>
            </a:r>
            <a:r>
              <a:rPr lang="en-US" altLang="zh-CN" baseline="30000" dirty="0" smtClean="0"/>
              <a:t>o</a:t>
            </a:r>
            <a:r>
              <a:rPr lang="en-US" altLang="zh-CN" dirty="0" smtClean="0"/>
              <a:t> </a:t>
            </a:r>
            <a:r>
              <a:rPr lang="en-US" altLang="zh-CN" dirty="0"/>
              <a:t>(90%), </a:t>
            </a:r>
            <a:r>
              <a:rPr lang="en-US" altLang="zh-CN" dirty="0" smtClean="0"/>
              <a:t>instantaneous</a:t>
            </a: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 evaluation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1" y="3044153"/>
            <a:ext cx="3360149" cy="27037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99" y="3044154"/>
            <a:ext cx="3352801" cy="26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0788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Real time </a:t>
                </a:r>
                <a:r>
                  <a:rPr lang="en-US" altLang="zh-CN" dirty="0" smtClean="0"/>
                  <a:t>tracking </a:t>
                </a:r>
                <a:r>
                  <a:rPr lang="en-US" altLang="zh-CN" dirty="0" smtClean="0"/>
                  <a:t>computing latency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Landmark detection: ∼ 0.2ms</a:t>
                </a:r>
              </a:p>
              <a:p>
                <a:pPr lvl="1"/>
                <a:r>
                  <a:rPr lang="en-US" altLang="zh-CN" dirty="0" smtClean="0"/>
                  <a:t>90% </a:t>
                </a:r>
                <a:r>
                  <a:rPr lang="en-US" altLang="zh-CN" dirty="0" smtClean="0"/>
                  <a:t>real time </a:t>
                </a:r>
                <a:r>
                  <a:rPr lang="en-US" altLang="zh-CN" dirty="0" smtClean="0"/>
                  <a:t>tracking: 1.7ms</a:t>
                </a:r>
              </a:p>
              <a:p>
                <a:pPr lvl="1"/>
                <a:r>
                  <a:rPr lang="en-US" altLang="zh-CN" dirty="0" smtClean="0"/>
                  <a:t>10% rollback: 47-193ms</a:t>
                </a:r>
              </a:p>
              <a:p>
                <a:r>
                  <a:rPr lang="en-US" altLang="zh-CN" dirty="0"/>
                  <a:t>Real time </a:t>
                </a:r>
                <a:r>
                  <a:rPr lang="en-US" altLang="zh-CN" dirty="0" smtClean="0"/>
                  <a:t>tracking error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altLang="zh-CN" dirty="0" smtClean="0"/>
                  <a:t> on straight paths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altLang="zh-CN" dirty="0" smtClean="0"/>
                  <a:t> after landmarks</a:t>
                </a:r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71" t="-2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 evaluation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01" y="3249927"/>
            <a:ext cx="4430999" cy="26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395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Parking/Tracking </a:t>
            </a:r>
            <a:r>
              <a:rPr lang="en-US" altLang="zh-CN" dirty="0"/>
              <a:t>location </a:t>
            </a:r>
            <a:r>
              <a:rPr lang="en-US" altLang="zh-CN" dirty="0" smtClean="0"/>
              <a:t>errors</a:t>
            </a:r>
          </a:p>
          <a:p>
            <a:pPr lvl="1"/>
            <a:r>
              <a:rPr lang="en-US" altLang="zh-CN" dirty="0" smtClean="0"/>
              <a:t>Metric: </a:t>
            </a:r>
            <a:r>
              <a:rPr lang="en-US" altLang="zh-CN" dirty="0" smtClean="0"/>
              <a:t>number </a:t>
            </a:r>
            <a:r>
              <a:rPr lang="en-US" altLang="zh-CN" dirty="0"/>
              <a:t>of parking </a:t>
            </a:r>
            <a:r>
              <a:rPr lang="en-US" altLang="zh-CN" dirty="0" smtClean="0"/>
              <a:t>spaces</a:t>
            </a:r>
          </a:p>
          <a:p>
            <a:pPr lvl="1"/>
            <a:r>
              <a:rPr lang="en-US" altLang="zh-CN" dirty="0" smtClean="0"/>
              <a:t>8 poses: 90%~2-4, max~3-5 parking space errors</a:t>
            </a:r>
          </a:p>
          <a:p>
            <a:pPr lvl="2"/>
            <a:r>
              <a:rPr lang="en-US" altLang="zh-CN" dirty="0" err="1" smtClean="0"/>
              <a:t>Mould</a:t>
            </a:r>
            <a:r>
              <a:rPr lang="en-US" altLang="zh-CN" dirty="0" smtClean="0"/>
              <a:t> &lt; bag/pocket &lt; hand</a:t>
            </a:r>
          </a:p>
          <a:p>
            <a:pPr lvl="1"/>
            <a:r>
              <a:rPr lang="en-US" altLang="zh-CN" dirty="0" smtClean="0"/>
              <a:t>Reasonable accuracy across </a:t>
            </a:r>
            <a:r>
              <a:rPr lang="en-US" altLang="zh-CN" dirty="0" smtClean="0"/>
              <a:t>4 drivers, 3 </a:t>
            </a:r>
            <a:r>
              <a:rPr lang="en-US" altLang="zh-CN" dirty="0" smtClean="0"/>
              <a:t>garages 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 evaluation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228600" y="3750197"/>
            <a:ext cx="8699500" cy="2321200"/>
            <a:chOff x="228600" y="3750197"/>
            <a:chExt cx="8699500" cy="23212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750197"/>
              <a:ext cx="2918233" cy="23212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195" y="3750197"/>
              <a:ext cx="2918271" cy="23212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466" y="3777453"/>
              <a:ext cx="2890634" cy="2293943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28580" y="3757979"/>
            <a:ext cx="8699500" cy="2305636"/>
            <a:chOff x="0" y="3966519"/>
            <a:chExt cx="8470900" cy="21048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66519"/>
              <a:ext cx="5543163" cy="2104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749" y="4051999"/>
              <a:ext cx="2505151" cy="196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189274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Motivation</a:t>
            </a:r>
          </a:p>
          <a:p>
            <a:pPr lvl="1"/>
            <a:r>
              <a:rPr lang="en-US" altLang="zh-CN" sz="2000" dirty="0" smtClean="0"/>
              <a:t>Non-GPS environments</a:t>
            </a:r>
          </a:p>
          <a:p>
            <a:pPr lvl="2"/>
            <a:r>
              <a:rPr lang="en-US" altLang="zh-CN" sz="1800" dirty="0" smtClean="0"/>
              <a:t>Underground/multi-level parking </a:t>
            </a:r>
            <a:r>
              <a:rPr lang="en-US" altLang="zh-CN" sz="1800" dirty="0" smtClean="0"/>
              <a:t>structures</a:t>
            </a:r>
            <a:endParaRPr lang="en-US" altLang="zh-CN" sz="1800" dirty="0" smtClean="0"/>
          </a:p>
          <a:p>
            <a:pPr lvl="1"/>
            <a:r>
              <a:rPr lang="en-US" altLang="zh-CN" sz="2000" dirty="0" smtClean="0"/>
              <a:t>Cognitive needs for sense of “control”</a:t>
            </a:r>
          </a:p>
          <a:p>
            <a:pPr lvl="1"/>
            <a:r>
              <a:rPr lang="en-US" altLang="zh-CN" sz="2000" dirty="0" smtClean="0"/>
              <a:t>Navigation for</a:t>
            </a:r>
            <a:r>
              <a:rPr lang="en-US" altLang="zh-CN" sz="2000" dirty="0" smtClean="0"/>
              <a:t> smart parking services </a:t>
            </a:r>
          </a:p>
          <a:p>
            <a:pPr lvl="1"/>
            <a:r>
              <a:rPr lang="en-US" altLang="zh-CN" sz="2000" dirty="0" smtClean="0"/>
              <a:t>Find the car upon return</a:t>
            </a:r>
            <a:endParaRPr lang="en-US" altLang="zh-CN" sz="2000" dirty="0" smtClean="0"/>
          </a:p>
          <a:p>
            <a:r>
              <a:rPr lang="en-US" altLang="zh-CN" sz="2400" dirty="0" smtClean="0"/>
              <a:t>Difficulties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Lack </a:t>
            </a:r>
            <a:r>
              <a:rPr lang="en-US" altLang="zh-CN" sz="2000" dirty="0"/>
              <a:t>of radio </a:t>
            </a:r>
            <a:r>
              <a:rPr lang="en-US" altLang="zh-CN" sz="2000" dirty="0" smtClean="0"/>
              <a:t>signals (</a:t>
            </a:r>
            <a:r>
              <a:rPr lang="en-US" altLang="zh-CN" sz="2000" dirty="0" err="1" smtClean="0"/>
              <a:t>WiFi</a:t>
            </a:r>
            <a:r>
              <a:rPr lang="en-US" altLang="zh-CN" sz="2000" dirty="0" smtClean="0"/>
              <a:t>, cellular)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No Internet/backup support 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High costs to instrument the environment</a:t>
            </a:r>
            <a:endParaRPr lang="en-US" altLang="zh-CN" sz="20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41300" y="319558"/>
            <a:ext cx="8801100" cy="673100"/>
          </a:xfrm>
        </p:spPr>
        <p:txBody>
          <a:bodyPr/>
          <a:lstStyle/>
          <a:p>
            <a:r>
              <a:rPr lang="en-US" altLang="zh-CN" sz="3200" dirty="0" smtClean="0"/>
              <a:t>Why Real </a:t>
            </a:r>
            <a:r>
              <a:rPr lang="en-US" altLang="zh-CN" sz="3200" dirty="0"/>
              <a:t>Time </a:t>
            </a:r>
            <a:r>
              <a:rPr lang="en-US" altLang="zh-CN" sz="3200" dirty="0" smtClean="0"/>
              <a:t>Tracking Needed Indoors</a:t>
            </a:r>
            <a:endParaRPr lang="zh-CN" altLang="en-US" sz="32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30" y="2977979"/>
            <a:ext cx="3296469" cy="18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206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Optimal number </a:t>
            </a:r>
            <a:r>
              <a:rPr lang="en-US" altLang="zh-CN" dirty="0" smtClean="0"/>
              <a:t>of particles</a:t>
            </a:r>
          </a:p>
          <a:p>
            <a:pPr lvl="1"/>
            <a:r>
              <a:rPr lang="en-US" altLang="zh-CN" dirty="0" smtClean="0"/>
              <a:t>Balance between tracking </a:t>
            </a:r>
            <a:r>
              <a:rPr lang="en-US" altLang="zh-CN" dirty="0"/>
              <a:t>accuracy and </a:t>
            </a:r>
            <a:r>
              <a:rPr lang="en-US" altLang="zh-CN" dirty="0" smtClean="0"/>
              <a:t>rollback latency</a:t>
            </a:r>
            <a:endParaRPr lang="en-US" altLang="zh-CN" dirty="0" smtClean="0"/>
          </a:p>
          <a:p>
            <a:pPr lvl="1"/>
            <a:r>
              <a:rPr lang="en-US" altLang="zh-CN" dirty="0"/>
              <a:t>200 </a:t>
            </a:r>
            <a:r>
              <a:rPr lang="en-US" altLang="zh-CN" dirty="0" smtClean="0"/>
              <a:t>particles: </a:t>
            </a:r>
            <a:r>
              <a:rPr lang="en-US" altLang="zh-CN" dirty="0"/>
              <a:t>2.5 parking </a:t>
            </a:r>
            <a:r>
              <a:rPr lang="en-US" altLang="zh-CN" dirty="0" smtClean="0"/>
              <a:t>spaces </a:t>
            </a:r>
            <a:r>
              <a:rPr lang="en-US" altLang="zh-CN" dirty="0" smtClean="0"/>
              <a:t>error, </a:t>
            </a:r>
            <a:r>
              <a:rPr lang="en-US" altLang="zh-CN" dirty="0"/>
              <a:t>0.2s latency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 evaluation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39" y="3168144"/>
            <a:ext cx="3652838" cy="27263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8" y="3168144"/>
            <a:ext cx="3606800" cy="270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9317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Phone pose estimation</a:t>
            </a:r>
          </a:p>
          <a:p>
            <a:pPr lvl="1"/>
            <a:r>
              <a:rPr lang="en-US" altLang="zh-CN" dirty="0" smtClean="0"/>
              <a:t>PCA: not for </a:t>
            </a:r>
            <a:r>
              <a:rPr lang="en-US" altLang="zh-CN" dirty="0" smtClean="0"/>
              <a:t>slopes </a:t>
            </a:r>
            <a:r>
              <a:rPr lang="en-US" altLang="zh-CN" dirty="0" smtClean="0"/>
              <a:t>or </a:t>
            </a:r>
            <a:r>
              <a:rPr lang="en-US" altLang="zh-CN" dirty="0" smtClean="0"/>
              <a:t>frequent pose changes</a:t>
            </a:r>
            <a:endParaRPr lang="en-US" altLang="zh-CN" dirty="0" smtClean="0"/>
          </a:p>
          <a:p>
            <a:r>
              <a:rPr lang="en-US" altLang="zh-CN" dirty="0" smtClean="0"/>
              <a:t>Robotics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SLAM</a:t>
            </a:r>
            <a:r>
              <a:rPr lang="en-US" altLang="zh-CN" dirty="0"/>
              <a:t>: unknown maps, </a:t>
            </a:r>
            <a:r>
              <a:rPr lang="en-US" altLang="zh-CN" dirty="0" smtClean="0"/>
              <a:t>high </a:t>
            </a:r>
            <a:r>
              <a:rPr lang="en-US" altLang="zh-CN" dirty="0"/>
              <a:t>quality </a:t>
            </a:r>
            <a:r>
              <a:rPr lang="en-US" altLang="zh-CN" dirty="0" smtClean="0"/>
              <a:t>data</a:t>
            </a:r>
          </a:p>
          <a:p>
            <a:r>
              <a:rPr lang="en-US" altLang="zh-CN" dirty="0"/>
              <a:t>Dead-reckoning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high precision displacement sensors (e.g., </a:t>
            </a:r>
            <a:r>
              <a:rPr lang="en-US" altLang="zh-CN" dirty="0" err="1" smtClean="0"/>
              <a:t>odometry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Fast </a:t>
            </a:r>
            <a:r>
              <a:rPr lang="en-US" altLang="zh-CN" dirty="0"/>
              <a:t>error </a:t>
            </a:r>
            <a:r>
              <a:rPr lang="en-US" altLang="zh-CN" dirty="0" smtClean="0"/>
              <a:t>accumulation by commodity devices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</a:t>
            </a:r>
            <a:r>
              <a:rPr lang="en-US" altLang="zh-CN" dirty="0" smtClean="0"/>
              <a:t>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846171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err="1" smtClean="0"/>
              <a:t>VeTrack</a:t>
            </a:r>
            <a:r>
              <a:rPr lang="en-US" altLang="zh-CN" dirty="0" smtClean="0"/>
              <a:t>: track a vehicle’s location in real time</a:t>
            </a:r>
          </a:p>
          <a:p>
            <a:pPr lvl="1">
              <a:defRPr/>
            </a:pPr>
            <a:r>
              <a:rPr lang="en-US" altLang="zh-CN" dirty="0"/>
              <a:t>I</a:t>
            </a:r>
            <a:r>
              <a:rPr lang="en-US" altLang="zh-CN" dirty="0" smtClean="0"/>
              <a:t>nertial data only, </a:t>
            </a:r>
            <a:r>
              <a:rPr lang="en-US" altLang="zh-CN" dirty="0" smtClean="0"/>
              <a:t>computing locally on the phone</a:t>
            </a:r>
          </a:p>
          <a:p>
            <a:pPr lvl="1">
              <a:defRPr/>
            </a:pPr>
            <a:r>
              <a:rPr lang="en-US" altLang="zh-CN" dirty="0" smtClean="0"/>
              <a:t>Phone pose</a:t>
            </a:r>
          </a:p>
          <a:p>
            <a:pPr lvl="2">
              <a:defRPr/>
            </a:pPr>
            <a:r>
              <a:rPr lang="en-US" altLang="zh-CN" sz="2000" dirty="0" smtClean="0"/>
              <a:t>Shadow trajectory tracing</a:t>
            </a:r>
          </a:p>
          <a:p>
            <a:pPr lvl="1">
              <a:defRPr/>
            </a:pPr>
            <a:r>
              <a:rPr lang="en-US" altLang="zh-CN" dirty="0" smtClean="0"/>
              <a:t>Probabilistic framework </a:t>
            </a:r>
          </a:p>
          <a:p>
            <a:pPr lvl="2">
              <a:defRPr/>
            </a:pPr>
            <a:r>
              <a:rPr lang="en-US" altLang="zh-CN" dirty="0" smtClean="0"/>
              <a:t>Constraints from landmarks and garage maps</a:t>
            </a:r>
            <a:endParaRPr lang="en-US" altLang="zh-CN" sz="1800" dirty="0" smtClean="0"/>
          </a:p>
          <a:p>
            <a:pPr lvl="2">
              <a:defRPr/>
            </a:pPr>
            <a:r>
              <a:rPr lang="en-US" altLang="zh-CN" sz="2000" dirty="0" smtClean="0"/>
              <a:t>Skeleton road model</a:t>
            </a:r>
          </a:p>
          <a:p>
            <a:pPr lvl="1">
              <a:defRPr/>
            </a:pPr>
            <a:r>
              <a:rPr lang="en-US" altLang="zh-CN" dirty="0" smtClean="0"/>
              <a:t>Landmark detection</a:t>
            </a:r>
            <a:endParaRPr lang="en-US" altLang="zh-CN" dirty="0" smtClean="0"/>
          </a:p>
          <a:p>
            <a:pPr lvl="2">
              <a:defRPr/>
            </a:pPr>
            <a:r>
              <a:rPr lang="en-US" altLang="zh-CN" sz="2000" dirty="0" smtClean="0"/>
              <a:t>Prediction and rollback</a:t>
            </a:r>
            <a:endParaRPr lang="en-US" altLang="zh-CN" sz="2000" dirty="0" smtClean="0"/>
          </a:p>
          <a:p>
            <a:pPr>
              <a:defRPr/>
            </a:pPr>
            <a:endParaRPr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41300" y="319088"/>
            <a:ext cx="8229600" cy="6731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361483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41300" y="319088"/>
            <a:ext cx="8229600" cy="673100"/>
          </a:xfrm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6538" y="992188"/>
            <a:ext cx="8699500" cy="5207000"/>
          </a:xfrm>
        </p:spPr>
        <p:txBody>
          <a:bodyPr/>
          <a:lstStyle/>
          <a:p>
            <a:pPr marL="0" indent="0" algn="ctr">
              <a:buFont typeface="Monotype Sorts" charset="2"/>
              <a:buNone/>
              <a:defRPr/>
            </a:pPr>
            <a:endParaRPr lang="en-US" altLang="zh-CN" dirty="0" smtClean="0"/>
          </a:p>
          <a:p>
            <a:pPr marL="0" indent="0" algn="ctr">
              <a:buFont typeface="Monotype Sorts" charset="2"/>
              <a:buNone/>
              <a:defRPr/>
            </a:pPr>
            <a:endParaRPr lang="en-US" altLang="zh-CN" dirty="0"/>
          </a:p>
          <a:p>
            <a:pPr marL="0" indent="0" algn="ctr">
              <a:buFont typeface="Monotype Sorts" charset="2"/>
              <a:buNone/>
              <a:defRPr/>
            </a:pPr>
            <a:r>
              <a:rPr lang="en-US" altLang="zh-CN" smtClean="0"/>
              <a:t>Thank </a:t>
            </a:r>
            <a:r>
              <a:rPr lang="en-US" altLang="zh-CN" dirty="0" smtClean="0"/>
              <a:t>you!</a:t>
            </a:r>
          </a:p>
          <a:p>
            <a:pPr marL="0" indent="0" algn="ctr">
              <a:buFont typeface="Monotype Sorts" charset="2"/>
              <a:buNone/>
              <a:defRPr/>
            </a:pPr>
            <a:endParaRPr lang="en-US" altLang="zh-CN" dirty="0"/>
          </a:p>
          <a:p>
            <a:pPr marL="0" indent="0" algn="ctr">
              <a:buFont typeface="Monotype Sorts" charset="2"/>
              <a:buNone/>
              <a:defRPr/>
            </a:pPr>
            <a:r>
              <a:rPr lang="en-US" altLang="zh-CN" dirty="0" smtClean="0"/>
              <a:t>Questions?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75103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Particle states:</a:t>
            </a:r>
          </a:p>
          <a:p>
            <a:pPr lvl="1"/>
            <a:r>
              <a:rPr lang="en-US" altLang="zh-CN" sz="2000" dirty="0" smtClean="0"/>
              <a:t>Level </a:t>
            </a:r>
            <a:r>
              <a:rPr lang="en-US" altLang="zh-CN" sz="2000" dirty="0" smtClean="0"/>
              <a:t>index;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Position on 2D floor plan;</a:t>
            </a:r>
          </a:p>
          <a:p>
            <a:pPr lvl="1"/>
            <a:r>
              <a:rPr lang="en-US" altLang="zh-CN" sz="2000" dirty="0" smtClean="0"/>
              <a:t>Speed of vehicle;</a:t>
            </a:r>
          </a:p>
          <a:p>
            <a:pPr lvl="1"/>
            <a:r>
              <a:rPr lang="en-US" altLang="zh-CN" sz="2000" dirty="0" smtClean="0"/>
              <a:t>Phone/vehicle shadow’s 2D heading direction</a:t>
            </a:r>
          </a:p>
          <a:p>
            <a:r>
              <a:rPr lang="en-US" altLang="zh-CN" sz="2400" dirty="0" smtClean="0"/>
              <a:t>Weight update</a:t>
            </a:r>
          </a:p>
          <a:p>
            <a:pPr lvl="1"/>
            <a:r>
              <a:rPr lang="en-US" altLang="zh-CN" sz="2000" dirty="0"/>
              <a:t>Constraints imposed by the </a:t>
            </a:r>
            <a:r>
              <a:rPr lang="en-US" altLang="zh-CN" sz="2000" dirty="0" smtClean="0"/>
              <a:t>map</a:t>
            </a:r>
            <a:endParaRPr lang="en-US" altLang="zh-CN" sz="1800" dirty="0" smtClean="0"/>
          </a:p>
          <a:p>
            <a:pPr lvl="2"/>
            <a:r>
              <a:rPr lang="en-US" altLang="zh-CN" sz="1800" dirty="0" smtClean="0"/>
              <a:t>Penalize </a:t>
            </a:r>
            <a:r>
              <a:rPr lang="en-US" altLang="zh-CN" sz="1800" dirty="0"/>
              <a:t>particles </a:t>
            </a:r>
            <a:r>
              <a:rPr lang="en-US" altLang="zh-CN" sz="1800" dirty="0" smtClean="0"/>
              <a:t>that have </a:t>
            </a:r>
            <a:r>
              <a:rPr lang="en-US" altLang="zh-CN" sz="1800" dirty="0"/>
              <a:t>a drastic change </a:t>
            </a:r>
            <a:r>
              <a:rPr lang="en-US" altLang="zh-CN" sz="1800" dirty="0" smtClean="0"/>
              <a:t>in vehicle </a:t>
            </a:r>
            <a:r>
              <a:rPr lang="en-US" altLang="zh-CN" sz="1800" dirty="0"/>
              <a:t>heading </a:t>
            </a:r>
            <a:r>
              <a:rPr lang="en-US" altLang="zh-CN" sz="1800" dirty="0" smtClean="0"/>
              <a:t>direction</a:t>
            </a:r>
          </a:p>
          <a:p>
            <a:pPr lvl="1"/>
            <a:r>
              <a:rPr lang="en-US" altLang="zh-CN" sz="2000" dirty="0"/>
              <a:t>Detected </a:t>
            </a:r>
            <a:r>
              <a:rPr lang="en-US" altLang="zh-CN" sz="2000" dirty="0" smtClean="0"/>
              <a:t>landmarks</a:t>
            </a:r>
          </a:p>
          <a:p>
            <a:pPr lvl="2"/>
            <a:r>
              <a:rPr lang="en-US" altLang="zh-CN" sz="1800" dirty="0"/>
              <a:t>P</a:t>
            </a:r>
            <a:r>
              <a:rPr lang="en-US" altLang="zh-CN" sz="1800" dirty="0" smtClean="0"/>
              <a:t>enalizes the </a:t>
            </a:r>
            <a:r>
              <a:rPr lang="en-US" altLang="zh-CN" sz="1800" dirty="0"/>
              <a:t>predicted states far away from detected </a:t>
            </a:r>
            <a:r>
              <a:rPr lang="en-US" altLang="zh-CN" sz="1800" dirty="0" smtClean="0"/>
              <a:t>landmarks</a:t>
            </a:r>
          </a:p>
          <a:p>
            <a:pPr lvl="1"/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19" y="3247238"/>
            <a:ext cx="1644328" cy="7072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441" y="3981919"/>
            <a:ext cx="781051" cy="3095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492" y="3904322"/>
            <a:ext cx="1780934" cy="387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004" y="4874138"/>
            <a:ext cx="2777924" cy="4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1114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Cross-test of landmark detection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Real time tracking latency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dirty="0" smtClean="0"/>
              <a:t>Different poses in the </a:t>
            </a:r>
            <a:r>
              <a:rPr lang="en-US" altLang="zh-CN" sz="2400" dirty="0" err="1" smtClean="0"/>
              <a:t>mould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90" y="4506342"/>
            <a:ext cx="2727698" cy="21606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74" y="4506341"/>
            <a:ext cx="2274195" cy="21606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200" y="2781204"/>
            <a:ext cx="4482899" cy="12304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758" y="1487350"/>
            <a:ext cx="4920050" cy="129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8848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8600" y="1828800"/>
            <a:ext cx="8699500" cy="44577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dirty="0" smtClean="0"/>
              <a:t>Corners</a:t>
            </a:r>
            <a:endParaRPr lang="en-US" altLang="zh-CN" sz="2400" dirty="0"/>
          </a:p>
          <a:p>
            <a:pPr lvl="1"/>
            <a:r>
              <a:rPr lang="en-US" altLang="zh-CN" sz="2000" dirty="0"/>
              <a:t>Consecutive turns</a:t>
            </a:r>
          </a:p>
          <a:p>
            <a:pPr lvl="1"/>
            <a:r>
              <a:rPr lang="en-US" altLang="zh-CN" sz="2000" dirty="0"/>
              <a:t>Local maxima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Ambiguities in Landmark Detection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022" y="1252914"/>
            <a:ext cx="4769708" cy="37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3604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8600" y="1079500"/>
            <a:ext cx="8834120" cy="5207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dirty="0"/>
              <a:t>Reliable phone pose estimation</a:t>
            </a:r>
          </a:p>
          <a:p>
            <a:pPr lvl="1"/>
            <a:r>
              <a:rPr lang="en-US" altLang="zh-CN" sz="2000" dirty="0"/>
              <a:t>Arbitrary </a:t>
            </a:r>
            <a:r>
              <a:rPr lang="en-US" altLang="zh-CN" sz="2000" dirty="0"/>
              <a:t>placement/slope surface</a:t>
            </a:r>
          </a:p>
          <a:p>
            <a:pPr lvl="1"/>
            <a:r>
              <a:rPr lang="en-US" altLang="zh-CN" sz="2000" dirty="0" smtClean="0"/>
              <a:t>Possibly frequent changes due to human/road </a:t>
            </a:r>
            <a:r>
              <a:rPr lang="en-US" altLang="zh-CN" sz="2000" dirty="0"/>
              <a:t>disturbances</a:t>
            </a:r>
          </a:p>
          <a:p>
            <a:r>
              <a:rPr lang="en-US" altLang="zh-CN" sz="2400" dirty="0"/>
              <a:t>Reliable landmark detection</a:t>
            </a:r>
          </a:p>
          <a:p>
            <a:pPr lvl="1"/>
            <a:r>
              <a:rPr lang="en-US" altLang="zh-CN" sz="2000" dirty="0"/>
              <a:t>Landmarks </a:t>
            </a:r>
            <a:r>
              <a:rPr lang="en-US" altLang="zh-CN" sz="2000" dirty="0"/>
              <a:t>(e.g., speed bumps, turns</a:t>
            </a:r>
            <a:r>
              <a:rPr lang="en-US" altLang="zh-CN" sz="2000" dirty="0"/>
              <a:t>) to calibrate locations</a:t>
            </a:r>
            <a:endParaRPr lang="en-US" altLang="zh-CN" sz="2000" dirty="0"/>
          </a:p>
          <a:p>
            <a:pPr lvl="1"/>
            <a:r>
              <a:rPr lang="en-US" altLang="zh-CN" sz="2000" dirty="0"/>
              <a:t>Distinguishing </a:t>
            </a:r>
            <a:r>
              <a:rPr lang="en-US" altLang="zh-CN" sz="2000" dirty="0"/>
              <a:t>from </a:t>
            </a:r>
            <a:r>
              <a:rPr lang="en-US" altLang="zh-CN" sz="2000" dirty="0"/>
              <a:t>hand movements</a:t>
            </a:r>
          </a:p>
          <a:p>
            <a:r>
              <a:rPr lang="en-US" altLang="zh-CN" sz="2400" dirty="0" smtClean="0"/>
              <a:t>Balance </a:t>
            </a:r>
            <a:r>
              <a:rPr lang="en-US" altLang="zh-CN" sz="2400" dirty="0"/>
              <a:t>between tracking </a:t>
            </a:r>
            <a:r>
              <a:rPr lang="en-US" altLang="zh-CN" sz="2400" dirty="0"/>
              <a:t>accuracy </a:t>
            </a:r>
            <a:r>
              <a:rPr lang="en-US" altLang="zh-CN" sz="2400" dirty="0"/>
              <a:t>vs. </a:t>
            </a:r>
            <a:r>
              <a:rPr lang="en-US" altLang="zh-CN" sz="2400" dirty="0"/>
              <a:t>latency</a:t>
            </a:r>
          </a:p>
          <a:p>
            <a:pPr lvl="1"/>
            <a:r>
              <a:rPr lang="en-US" altLang="zh-CN" sz="2000" dirty="0"/>
              <a:t>Delayed location decision improves accuracy but increases latency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41299" y="319558"/>
            <a:ext cx="8462433" cy="673100"/>
          </a:xfrm>
        </p:spPr>
        <p:txBody>
          <a:bodyPr/>
          <a:lstStyle/>
          <a:p>
            <a:r>
              <a:rPr lang="en-US" altLang="zh-CN" dirty="0" smtClean="0"/>
              <a:t>Challenges: Inertial </a:t>
            </a:r>
            <a:r>
              <a:rPr lang="en-US" altLang="zh-CN" dirty="0"/>
              <a:t>and </a:t>
            </a:r>
            <a:r>
              <a:rPr lang="en-US" altLang="zh-CN" dirty="0" smtClean="0"/>
              <a:t>phone-only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845203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128" y="4891463"/>
            <a:ext cx="2311463" cy="137368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9" y="4723456"/>
            <a:ext cx="2325671" cy="150623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CN" dirty="0" err="1" smtClean="0"/>
              <a:t>VeTrack</a:t>
            </a:r>
            <a:r>
              <a:rPr lang="en-US" altLang="zh-CN" dirty="0" smtClean="0"/>
              <a:t> overview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idx="1"/>
          </p:nvPr>
        </p:nvSpPr>
        <p:spPr>
          <a:xfrm>
            <a:off x="228600" y="1079500"/>
            <a:ext cx="8617226" cy="4940300"/>
          </a:xfrm>
        </p:spPr>
        <p:txBody>
          <a:bodyPr/>
          <a:lstStyle/>
          <a:p>
            <a:r>
              <a:rPr lang="en-US" altLang="zh-CN" sz="2400" dirty="0" smtClean="0"/>
              <a:t>Overview </a:t>
            </a:r>
            <a:endParaRPr lang="en-US" altLang="zh-CN" sz="2400" dirty="0"/>
          </a:p>
          <a:p>
            <a:pPr lvl="1"/>
            <a:r>
              <a:rPr lang="en-US" altLang="zh-CN" sz="2000" dirty="0" smtClean="0"/>
              <a:t>3D</a:t>
            </a:r>
            <a:r>
              <a:rPr lang="en-US" altLang="zh-CN" sz="2000" dirty="0" smtClean="0">
                <a:sym typeface="Wingdings" panose="05000000000000000000" pitchFamily="2" charset="2"/>
              </a:rPr>
              <a:t></a:t>
            </a:r>
            <a:r>
              <a:rPr lang="en-US" altLang="zh-CN" sz="2000" dirty="0" smtClean="0">
                <a:sym typeface="Wingdings" panose="05000000000000000000" pitchFamily="2" charset="2"/>
              </a:rPr>
              <a:t>2</a:t>
            </a:r>
            <a:r>
              <a:rPr lang="en-US" altLang="zh-CN" sz="2000" dirty="0" smtClean="0"/>
              <a:t>D pose: </a:t>
            </a:r>
            <a:r>
              <a:rPr lang="en-US" altLang="zh-CN" sz="2000" dirty="0" smtClean="0"/>
              <a:t>“Shadow </a:t>
            </a:r>
            <a:r>
              <a:rPr lang="en-US" altLang="zh-CN" sz="2000" dirty="0"/>
              <a:t>trajectory” </a:t>
            </a:r>
            <a:r>
              <a:rPr lang="en-US" altLang="zh-CN" sz="2000" dirty="0" smtClean="0"/>
              <a:t>tracing</a:t>
            </a:r>
            <a:endParaRPr lang="en-US" altLang="zh-CN" sz="2000" dirty="0"/>
          </a:p>
          <a:p>
            <a:pPr lvl="1"/>
            <a:r>
              <a:rPr lang="en-US" altLang="zh-CN" sz="2000" dirty="0" smtClean="0"/>
              <a:t>Tracking: Sequential </a:t>
            </a:r>
            <a:r>
              <a:rPr lang="en-US" altLang="zh-CN" sz="2000" dirty="0"/>
              <a:t>Monte Carlo </a:t>
            </a:r>
            <a:r>
              <a:rPr lang="en-US" altLang="zh-CN" sz="2000" dirty="0"/>
              <a:t>framework + road skeleton model</a:t>
            </a:r>
            <a:endParaRPr lang="en-US" altLang="zh-CN" sz="2000" dirty="0" smtClean="0"/>
          </a:p>
          <a:p>
            <a:pPr lvl="1"/>
            <a:r>
              <a:rPr lang="en-US" altLang="zh-CN" sz="2000" dirty="0"/>
              <a:t>Calibration: landmark </a:t>
            </a:r>
            <a:r>
              <a:rPr lang="en-US" altLang="zh-CN" sz="2000" dirty="0" smtClean="0"/>
              <a:t>detection</a:t>
            </a:r>
            <a:endParaRPr lang="en-US" altLang="zh-CN" sz="20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64" y="3384479"/>
            <a:ext cx="1342135" cy="133897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6322" y="3068623"/>
            <a:ext cx="172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Inertial data</a:t>
            </a:r>
            <a:endParaRPr lang="zh-CN" altLang="en-US" sz="2000" b="1" dirty="0"/>
          </a:p>
        </p:txBody>
      </p:sp>
      <p:sp>
        <p:nvSpPr>
          <p:cNvPr id="138" name="文本框 137"/>
          <p:cNvSpPr txBox="1"/>
          <p:nvPr/>
        </p:nvSpPr>
        <p:spPr>
          <a:xfrm>
            <a:off x="973528" y="4607205"/>
            <a:ext cx="1723036" cy="40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Floor map</a:t>
            </a:r>
            <a:endParaRPr lang="zh-CN" altLang="en-US" sz="2000" b="1" dirty="0"/>
          </a:p>
        </p:txBody>
      </p:sp>
      <p:sp>
        <p:nvSpPr>
          <p:cNvPr id="7" name="右箭头 6"/>
          <p:cNvSpPr/>
          <p:nvPr/>
        </p:nvSpPr>
        <p:spPr bwMode="auto">
          <a:xfrm>
            <a:off x="2819596" y="3765635"/>
            <a:ext cx="812800" cy="5102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829" y="3398676"/>
            <a:ext cx="1903589" cy="1150195"/>
          </a:xfrm>
          <a:prstGeom prst="rect">
            <a:avLst/>
          </a:prstGeom>
        </p:spPr>
      </p:pic>
      <p:sp>
        <p:nvSpPr>
          <p:cNvPr id="139" name="文本框 138"/>
          <p:cNvSpPr txBox="1"/>
          <p:nvPr/>
        </p:nvSpPr>
        <p:spPr>
          <a:xfrm>
            <a:off x="4273087" y="3068623"/>
            <a:ext cx="141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3D </a:t>
            </a:r>
            <a:r>
              <a:rPr lang="en-US" altLang="zh-CN" sz="2000" b="1" dirty="0" smtClean="0">
                <a:sym typeface="Wingdings" panose="05000000000000000000" pitchFamily="2" charset="2"/>
              </a:rPr>
              <a:t></a:t>
            </a:r>
            <a:r>
              <a:rPr lang="en-US" altLang="zh-CN" sz="2000" b="1" dirty="0" smtClean="0"/>
              <a:t> </a:t>
            </a:r>
            <a:r>
              <a:rPr lang="en-US" altLang="zh-CN" sz="2000" b="1" dirty="0" smtClean="0"/>
              <a:t>2D</a:t>
            </a:r>
            <a:endParaRPr lang="zh-CN" altLang="en-US" sz="2000" b="1" dirty="0"/>
          </a:p>
        </p:txBody>
      </p:sp>
      <p:sp>
        <p:nvSpPr>
          <p:cNvPr id="140" name="右箭头 139"/>
          <p:cNvSpPr/>
          <p:nvPr/>
        </p:nvSpPr>
        <p:spPr bwMode="auto">
          <a:xfrm>
            <a:off x="2823809" y="5068035"/>
            <a:ext cx="812800" cy="5102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4273087" y="4607205"/>
            <a:ext cx="141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</a:t>
            </a:r>
            <a:r>
              <a:rPr lang="en-US" altLang="zh-CN" sz="2000" b="1" dirty="0" smtClean="0"/>
              <a:t>D </a:t>
            </a:r>
            <a:r>
              <a:rPr lang="en-US" altLang="zh-CN" sz="2000" b="1" dirty="0" smtClean="0">
                <a:sym typeface="Wingdings" panose="05000000000000000000" pitchFamily="2" charset="2"/>
              </a:rPr>
              <a:t></a:t>
            </a:r>
            <a:r>
              <a:rPr lang="en-US" altLang="zh-CN" sz="2000" b="1" dirty="0" smtClean="0"/>
              <a:t> </a:t>
            </a:r>
            <a:r>
              <a:rPr lang="en-US" altLang="zh-CN" sz="2000" b="1" dirty="0" smtClean="0"/>
              <a:t>1D</a:t>
            </a:r>
            <a:endParaRPr lang="zh-CN" altLang="en-US" sz="2000" b="1" dirty="0"/>
          </a:p>
        </p:txBody>
      </p:sp>
      <p:sp>
        <p:nvSpPr>
          <p:cNvPr id="142" name="右箭头 141"/>
          <p:cNvSpPr/>
          <p:nvPr/>
        </p:nvSpPr>
        <p:spPr bwMode="auto">
          <a:xfrm>
            <a:off x="5870253" y="4181662"/>
            <a:ext cx="812800" cy="5102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9604" y="3736983"/>
            <a:ext cx="1920543" cy="1165248"/>
          </a:xfrm>
          <a:prstGeom prst="rect">
            <a:avLst/>
          </a:prstGeom>
        </p:spPr>
      </p:pic>
      <p:sp>
        <p:nvSpPr>
          <p:cNvPr id="143" name="文本框 142"/>
          <p:cNvSpPr txBox="1"/>
          <p:nvPr/>
        </p:nvSpPr>
        <p:spPr>
          <a:xfrm>
            <a:off x="6683053" y="3342518"/>
            <a:ext cx="205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Sequential Monte Carlo  </a:t>
            </a:r>
            <a:endParaRPr lang="zh-CN" altLang="en-US" sz="2000" b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59" y="5253996"/>
            <a:ext cx="1205520" cy="612033"/>
          </a:xfrm>
          <a:prstGeom prst="rect">
            <a:avLst/>
          </a:prstGeom>
        </p:spPr>
      </p:pic>
      <p:sp>
        <p:nvSpPr>
          <p:cNvPr id="144" name="文本框 143"/>
          <p:cNvSpPr txBox="1"/>
          <p:nvPr/>
        </p:nvSpPr>
        <p:spPr>
          <a:xfrm>
            <a:off x="7718579" y="5183262"/>
            <a:ext cx="142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Landmark detection</a:t>
            </a:r>
            <a:endParaRPr lang="zh-CN" altLang="en-US" sz="2000" b="1" dirty="0"/>
          </a:p>
        </p:txBody>
      </p:sp>
      <p:sp>
        <p:nvSpPr>
          <p:cNvPr id="145" name="右箭头 144"/>
          <p:cNvSpPr/>
          <p:nvPr/>
        </p:nvSpPr>
        <p:spPr bwMode="auto">
          <a:xfrm rot="16200000">
            <a:off x="7441982" y="4680620"/>
            <a:ext cx="521882" cy="5102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3003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8" grpId="0"/>
      <p:bldP spid="7" grpId="0" animBg="1"/>
      <p:bldP spid="139" grpId="0"/>
      <p:bldP spid="140" grpId="0" animBg="1"/>
      <p:bldP spid="141" grpId="0"/>
      <p:bldP spid="142" grpId="0" animBg="1"/>
      <p:bldP spid="143" grpId="0"/>
      <p:bldP spid="144" grpId="0"/>
      <p:bldP spid="1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/>
                  <a:t>Current </a:t>
                </a:r>
                <a:r>
                  <a:rPr lang="en-US" altLang="zh-CN" sz="2400" dirty="0" smtClean="0"/>
                  <a:t>practice</a:t>
                </a:r>
                <a:endParaRPr lang="en-US" altLang="zh-CN" sz="24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zh-CN" alt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d>
                      <m:dPr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zh-CN" alt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e>
                        </m:nary>
                      </m:e>
                    </m:nary>
                  </m:oMath>
                </a14:m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Transform phone’s acceleration into vehicle’s</a:t>
                </a:r>
              </a:p>
              <a:p>
                <a:r>
                  <a:rPr lang="en-US" altLang="zh-CN" sz="2400" dirty="0" smtClean="0"/>
                  <a:t>Pose in vehicle’s </a:t>
                </a:r>
                <a:r>
                  <a:rPr lang="en-US" altLang="zh-CN" sz="2400" dirty="0" smtClean="0"/>
                  <a:t>coordinate </a:t>
                </a:r>
                <a:r>
                  <a:rPr lang="en-US" altLang="zh-CN" sz="2400" dirty="0" smtClean="0"/>
                  <a:t>system</a:t>
                </a:r>
              </a:p>
              <a:p>
                <a:pPr lvl="1"/>
                <a:r>
                  <a:rPr lang="en-US" altLang="zh-CN" sz="2000" dirty="0" smtClean="0"/>
                  <a:t>1) z-axis: deduct gravity from OS APIs</a:t>
                </a:r>
              </a:p>
              <a:p>
                <a:pPr lvl="1"/>
                <a:r>
                  <a:rPr lang="en-US" altLang="zh-CN" sz="2000" dirty="0" smtClean="0"/>
                  <a:t>2</a:t>
                </a:r>
                <a:r>
                  <a:rPr lang="en-US" altLang="zh-CN" sz="2000" dirty="0" smtClean="0"/>
                  <a:t>) </a:t>
                </a:r>
                <a:r>
                  <a:rPr lang="en-US" altLang="zh-CN" sz="2000" dirty="0"/>
                  <a:t>y</a:t>
                </a:r>
                <a:r>
                  <a:rPr lang="en-US" altLang="zh-CN" sz="2000" dirty="0" smtClean="0"/>
                  <a:t>-axis: vehicle heading from maximum acceleration</a:t>
                </a:r>
              </a:p>
              <a:p>
                <a:pPr lvl="1"/>
                <a:r>
                  <a:rPr lang="en-US" altLang="zh-CN" sz="2000" dirty="0" smtClean="0"/>
                  <a:t>3) </a:t>
                </a:r>
                <a:r>
                  <a:rPr lang="en-US" altLang="zh-CN" sz="2000" dirty="0"/>
                  <a:t>x</a:t>
                </a:r>
                <a:r>
                  <a:rPr lang="en-US" altLang="zh-CN" sz="2000" dirty="0" smtClean="0"/>
                  <a:t>-axis: </a:t>
                </a:r>
                <a:r>
                  <a:rPr lang="en-US" altLang="zh-CN" sz="2000" dirty="0"/>
                  <a:t>r</a:t>
                </a:r>
                <a:r>
                  <a:rPr lang="en-US" altLang="zh-CN" sz="2000" dirty="0" smtClean="0"/>
                  <a:t>ight-hand rule</a:t>
                </a:r>
              </a:p>
              <a:p>
                <a:r>
                  <a:rPr lang="en-US" altLang="zh-CN" sz="2400" dirty="0" smtClean="0"/>
                  <a:t>Drawbacks</a:t>
                </a:r>
              </a:p>
              <a:p>
                <a:pPr lvl="1"/>
                <a:r>
                  <a:rPr lang="en-US" altLang="zh-CN" sz="2000" dirty="0" smtClean="0"/>
                  <a:t>Slope</a:t>
                </a:r>
              </a:p>
              <a:p>
                <a:pPr lvl="1"/>
                <a:r>
                  <a:rPr lang="en-US" altLang="zh-CN" sz="2000" dirty="0" smtClean="0"/>
                  <a:t>Noisy accelerometers (~40</a:t>
                </a:r>
                <a:r>
                  <a:rPr lang="en-US" altLang="zh-CN" sz="2000" baseline="30000" dirty="0" smtClean="0"/>
                  <a:t>o</a:t>
                </a:r>
                <a:r>
                  <a:rPr lang="en-US" altLang="zh-CN" sz="2000" dirty="0" smtClean="0"/>
                  <a:t> </a:t>
                </a:r>
                <a:r>
                  <a:rPr lang="en-US" altLang="zh-CN" sz="2000" dirty="0" smtClean="0"/>
                  <a:t>errors at 80%)</a:t>
                </a:r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&gt;4s unchanged phone pose</a:t>
                </a:r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61" t="-703" b="-1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Existing </a:t>
            </a:r>
            <a:r>
              <a:rPr lang="en-US" altLang="zh-CN" dirty="0" smtClean="0"/>
              <a:t>3D trajectory </a:t>
            </a:r>
            <a:r>
              <a:rPr lang="en-US" altLang="zh-CN" dirty="0" smtClean="0"/>
              <a:t>tracing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016" y="992658"/>
            <a:ext cx="2330583" cy="22018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834" y="4305300"/>
            <a:ext cx="3178766" cy="1827769"/>
          </a:xfrm>
          <a:prstGeom prst="rect">
            <a:avLst/>
          </a:prstGeom>
        </p:spPr>
      </p:pic>
      <p:sp>
        <p:nvSpPr>
          <p:cNvPr id="11" name="下箭头 10"/>
          <p:cNvSpPr/>
          <p:nvPr/>
        </p:nvSpPr>
        <p:spPr bwMode="auto">
          <a:xfrm>
            <a:off x="7572307" y="3312242"/>
            <a:ext cx="711200" cy="1110772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0773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/>
                  <a:t>Intuition: trace the “shadow”</a:t>
                </a:r>
                <a:endParaRPr lang="en-US" altLang="zh-CN" sz="2000" b="1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dirty="0" smtClean="0"/>
                  <a:t>: vehicle/shadow positions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𝑶𝑽</m:t>
                        </m:r>
                      </m:e>
                    </m:acc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altLang="zh-CN" sz="2000" dirty="0"/>
                  <a:t>: v</a:t>
                </a:r>
                <a:r>
                  <a:rPr lang="en-US" altLang="zh-CN" sz="2000" dirty="0" smtClean="0"/>
                  <a:t>elocity, acceleration in 3D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altLang="zh-CN" sz="2000" dirty="0"/>
                  <a:t>: </a:t>
                </a:r>
                <a:r>
                  <a:rPr lang="en-US" altLang="zh-CN" sz="2000" dirty="0" smtClean="0"/>
                  <a:t>projection </a:t>
                </a:r>
                <a:r>
                  <a:rPr lang="en-US" altLang="zh-CN" sz="2000" dirty="0" smtClean="0"/>
                  <a:t>on</a:t>
                </a:r>
                <a:r>
                  <a:rPr lang="en-US" altLang="zh-CN" sz="2000" dirty="0" smtClean="0"/>
                  <a:t> 2D plane</a:t>
                </a:r>
                <a:endParaRPr lang="en-US" altLang="zh-CN" sz="2400" dirty="0" smtClean="0"/>
              </a:p>
              <a:p>
                <a:pPr marL="0" indent="0">
                  <a:buNone/>
                </a:pPr>
                <a:endParaRPr lang="en-US" altLang="zh-CN" sz="2400" dirty="0" smtClean="0"/>
              </a:p>
              <a:p>
                <a:r>
                  <a:rPr lang="en-US" altLang="zh-CN" sz="2400" dirty="0" smtClean="0"/>
                  <a:t>Tracing </a:t>
                </a:r>
                <a:r>
                  <a:rPr lang="en-US" altLang="zh-CN" sz="2400" dirty="0" smtClean="0"/>
                  <a:t>method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sz="20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𝒗</m:t>
                        </m:r>
                        <m:d>
                          <m:dPr>
                            <m:ctrlPr>
                              <a:rPr lang="en-US" altLang="zh-CN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e>
                    </m:nary>
                  </m:oMath>
                </a14:m>
                <a:endParaRPr lang="en-US" altLang="zh-CN" sz="2000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en-US" altLang="zh-CN" sz="2000" dirty="0" smtClean="0"/>
                  <a:t>: unit length </a:t>
                </a:r>
                <a:r>
                  <a:rPr lang="en-US" altLang="zh-CN" sz="2000" dirty="0" smtClean="0"/>
                  <a:t>vector</a:t>
                </a:r>
                <a:r>
                  <a:rPr lang="en-US" altLang="zh-CN" sz="2000" dirty="0" smtClean="0"/>
                  <a:t>, </a:t>
                </a:r>
                <a:r>
                  <a:rPr lang="en-US" altLang="zh-CN" sz="2000" dirty="0" smtClean="0"/>
                  <a:t>shadow moving direction</a:t>
                </a:r>
                <a:endParaRPr lang="en-US" altLang="zh-CN" sz="2000" dirty="0" smtClean="0"/>
              </a:p>
              <a:p>
                <a:pPr lvl="2"/>
                <a:r>
                  <a:rPr lang="en-US" altLang="zh-CN" sz="2000" i="1" dirty="0" smtClean="0"/>
                  <a:t>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sz="2000" b="1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d>
                          <m:dPr>
                            <m:ctrlPr>
                              <a:rPr lang="en-US" altLang="zh-CN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e>
                    </m:nary>
                  </m:oMath>
                </a14:m>
                <a:r>
                  <a:rPr lang="en-US" altLang="zh-CN" sz="2000" dirty="0" smtClean="0"/>
                  <a:t>, integration of </a:t>
                </a:r>
                <a:r>
                  <a:rPr lang="en-US" altLang="zh-CN" sz="2000" dirty="0" smtClean="0"/>
                  <a:t>tangential acceleration (amplitude along moving direction)</a:t>
                </a:r>
                <a:endParaRPr lang="en-US" altLang="zh-CN" sz="2000" dirty="0" smtClean="0"/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61" t="-117" b="-4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Our 2D Shadow Trajectory </a:t>
            </a:r>
            <a:r>
              <a:rPr lang="en-US" altLang="zh-CN" dirty="0"/>
              <a:t>T</a:t>
            </a:r>
            <a:r>
              <a:rPr lang="en-US" altLang="zh-CN" dirty="0" smtClean="0"/>
              <a:t>racing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842" y="862685"/>
            <a:ext cx="3371030" cy="17733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8532" y="2884372"/>
            <a:ext cx="4383156" cy="14092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7842" y="1251635"/>
            <a:ext cx="3524537" cy="28194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199" y="2799028"/>
            <a:ext cx="3247673" cy="1672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0652" y="122692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O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25382722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 smtClean="0"/>
                  <a:t>What we </a:t>
                </a:r>
                <a:r>
                  <a:rPr lang="en-US" altLang="zh-CN" sz="2400" dirty="0" smtClean="0"/>
                  <a:t>need:</a:t>
                </a:r>
                <a:endParaRPr lang="en-US" altLang="zh-CN" sz="2400" dirty="0" smtClean="0"/>
              </a:p>
              <a:p>
                <a:pPr lvl="1"/>
                <a:r>
                  <a:rPr lang="en-US" altLang="zh-CN" sz="2000" dirty="0"/>
                  <a:t>S</a:t>
                </a:r>
                <a:r>
                  <a:rPr lang="en-US" altLang="zh-CN" sz="2000" dirty="0" smtClean="0"/>
                  <a:t>hadow’s heading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altLang="zh-CN" sz="2000" dirty="0" smtClean="0"/>
                  <a:t> </a:t>
                </a:r>
              </a:p>
              <a:p>
                <a:pPr lvl="1"/>
                <a:r>
                  <a:rPr lang="en-US" altLang="zh-CN" sz="2000" dirty="0"/>
                  <a:t>H</a:t>
                </a:r>
                <a:r>
                  <a:rPr lang="en-US" altLang="zh-CN" sz="2000" dirty="0" smtClean="0"/>
                  <a:t>orizontal acceleration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altLang="zh-CN" sz="2000" dirty="0"/>
                  <a:t>A</a:t>
                </a:r>
                <a:r>
                  <a:rPr lang="en-US" altLang="zh-CN" sz="2000" dirty="0" smtClean="0"/>
                  <a:t>ngle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en-US" altLang="zh-CN" sz="20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sz="20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altLang="zh-CN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000" dirty="0" smtClean="0"/>
                  <a:t>  for tangential acceleration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e>
                        </m:acc>
                      </m:e>
                    </m:d>
                  </m:oMath>
                </a14:m>
                <a:endParaRPr lang="en-US" altLang="zh-CN" sz="2000" dirty="0" smtClean="0"/>
              </a:p>
              <a:p>
                <a:r>
                  <a:rPr lang="en-US" altLang="zh-CN" sz="2400" dirty="0" smtClean="0"/>
                  <a:t>Steps</a:t>
                </a:r>
              </a:p>
              <a:p>
                <a:pPr lvl="1"/>
                <a:r>
                  <a:rPr lang="en-US" altLang="zh-CN" sz="2000" dirty="0" smtClean="0"/>
                  <a:t>1)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altLang="zh-CN" sz="2000" dirty="0" smtClean="0"/>
                  <a:t>: shadow’s </a:t>
                </a:r>
                <a:r>
                  <a:rPr lang="en-US" altLang="zh-CN" sz="2000" dirty="0" smtClean="0"/>
                  <a:t>heading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altLang="zh-CN" sz="2000" dirty="0" smtClean="0"/>
              </a:p>
              <a:p>
                <a:pPr lvl="2"/>
                <a:r>
                  <a:rPr lang="en-US" altLang="zh-CN" sz="1800" dirty="0" smtClean="0"/>
                  <a:t> </a:t>
                </a:r>
                <a:r>
                  <a:rPr lang="en-US" altLang="zh-CN" sz="1800" dirty="0"/>
                  <a:t>F</a:t>
                </a:r>
                <a:r>
                  <a:rPr lang="en-US" altLang="zh-CN" sz="1800" dirty="0" smtClean="0"/>
                  <a:t>rom road direction</a:t>
                </a:r>
              </a:p>
              <a:p>
                <a:pPr lvl="1"/>
                <a:r>
                  <a:rPr lang="en-US" altLang="zh-CN" sz="2000" dirty="0" smtClean="0"/>
                  <a:t>2)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zh-CN" sz="2000" dirty="0" smtClean="0"/>
                  <a:t>: horizontal </a:t>
                </a:r>
                <a:r>
                  <a:rPr lang="en-US" altLang="zh-CN" sz="2000" dirty="0" smtClean="0"/>
                  <a:t>acceleration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altLang="zh-CN" sz="2000" dirty="0" smtClean="0"/>
              </a:p>
              <a:p>
                <a:pPr lvl="2"/>
                <a:r>
                  <a:rPr lang="en-US" altLang="zh-CN" sz="1800" dirty="0"/>
                  <a:t>F</a:t>
                </a:r>
                <a:r>
                  <a:rPr lang="en-US" altLang="zh-CN" sz="1800" dirty="0" smtClean="0"/>
                  <a:t>rom gravity API </a:t>
                </a:r>
              </a:p>
              <a:p>
                <a:pPr lvl="1"/>
                <a:r>
                  <a:rPr lang="en-US" altLang="zh-CN" sz="2000" dirty="0" smtClean="0"/>
                  <a:t>3)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CN" sz="2000" dirty="0" smtClean="0"/>
                  <a:t>: phone’s heading in 2d</a:t>
                </a:r>
              </a:p>
              <a:p>
                <a:pPr lvl="2"/>
                <a:r>
                  <a:rPr lang="en-US" altLang="zh-CN" sz="1800" dirty="0" smtClean="0"/>
                  <a:t>From </a:t>
                </a:r>
                <a:r>
                  <a:rPr lang="en-US" altLang="zh-CN" sz="1800" dirty="0" smtClean="0"/>
                  <a:t>gyroscope (“yaw”)</a:t>
                </a:r>
                <a:endParaRPr lang="en-US" altLang="zh-CN" sz="1800" dirty="0" smtClean="0"/>
              </a:p>
              <a:p>
                <a:pPr lvl="1"/>
                <a:r>
                  <a:rPr lang="en-US" altLang="zh-CN" sz="2000" dirty="0" smtClean="0"/>
                  <a:t>4)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en-US" altLang="zh-CN" sz="1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sz="1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sz="18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altLang="zh-CN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−∠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61" t="-117" b="-10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Computing Shadow Trajectory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5163796" y="3403518"/>
                <a:ext cx="3764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800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CN" sz="1800" b="1" dirty="0" smtClean="0"/>
                  <a:t>: phone’s </a:t>
                </a:r>
                <a:r>
                  <a:rPr lang="en-US" altLang="zh-CN" sz="1800" b="1" dirty="0"/>
                  <a:t>heading</a:t>
                </a:r>
                <a:r>
                  <a:rPr lang="en-US" altLang="zh-CN" sz="1800" b="1" dirty="0" smtClean="0"/>
                  <a:t>, from “yaw”</a:t>
                </a:r>
                <a:endParaRPr lang="zh-CN" altLang="en-US" sz="1800" b="1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796" y="3403518"/>
                <a:ext cx="376430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4966304" y="5737196"/>
                <a:ext cx="339029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800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zh-CN" sz="1800" b="1" dirty="0" smtClean="0"/>
                  <a:t>: horizontal acceleration, </a:t>
                </a:r>
              </a:p>
              <a:p>
                <a:r>
                  <a:rPr lang="en-US" altLang="zh-CN" sz="1800" b="1" dirty="0" smtClean="0"/>
                  <a:t>from gravity API</a:t>
                </a:r>
                <a:endParaRPr lang="zh-CN" altLang="en-US" sz="1800" b="1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304" y="5737196"/>
                <a:ext cx="3390295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619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811303" y="3841435"/>
                <a:ext cx="24389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800" b="1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altLang="zh-CN" sz="1800" b="1" dirty="0" smtClean="0"/>
                  <a:t>: vehicle’s shadow, from road direction</a:t>
                </a:r>
                <a:endParaRPr lang="zh-CN" altLang="en-US" sz="1800" b="1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03" y="3841435"/>
                <a:ext cx="2438921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200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178" y="1006071"/>
            <a:ext cx="2765595" cy="18974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278" y="3730859"/>
            <a:ext cx="3295485" cy="2261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13" y="3859692"/>
            <a:ext cx="1682505" cy="189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4579" y="4280592"/>
            <a:ext cx="535343" cy="553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5360" y="5301733"/>
            <a:ext cx="465818" cy="4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4392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Advantages</a:t>
            </a:r>
          </a:p>
          <a:p>
            <a:pPr lvl="1"/>
            <a:r>
              <a:rPr lang="en-US" altLang="zh-CN" sz="2000" dirty="0" smtClean="0"/>
              <a:t>1) eliminate variables in vertical dimension</a:t>
            </a:r>
          </a:p>
          <a:p>
            <a:pPr lvl="2"/>
            <a:r>
              <a:rPr lang="en-US" altLang="zh-CN" sz="2000" dirty="0" smtClean="0"/>
              <a:t>Altitude, angle, speed and acceleration</a:t>
            </a:r>
          </a:p>
          <a:p>
            <a:pPr lvl="2"/>
            <a:r>
              <a:rPr lang="en-US" altLang="zh-CN" sz="2000" dirty="0" smtClean="0"/>
              <a:t>Noises, complexity</a:t>
            </a:r>
          </a:p>
          <a:p>
            <a:pPr lvl="1"/>
            <a:r>
              <a:rPr lang="en-US" altLang="zh-CN" sz="2000" dirty="0" smtClean="0"/>
              <a:t> 2) accurate vehicle’s shadow direction</a:t>
            </a:r>
          </a:p>
          <a:p>
            <a:pPr lvl="2"/>
            <a:r>
              <a:rPr lang="en-US" altLang="zh-CN" sz="2000" dirty="0" smtClean="0"/>
              <a:t>Obtained from the </a:t>
            </a:r>
            <a:r>
              <a:rPr lang="en-US" altLang="zh-CN" sz="2000" dirty="0" smtClean="0"/>
              <a:t>road direction</a:t>
            </a:r>
            <a:endParaRPr lang="en-US" altLang="zh-CN" sz="2000" dirty="0" smtClean="0"/>
          </a:p>
          <a:p>
            <a:pPr lvl="2"/>
            <a:r>
              <a:rPr lang="en-US" altLang="zh-CN" sz="2000" dirty="0" smtClean="0"/>
              <a:t>Eliminate inertial </a:t>
            </a:r>
            <a:r>
              <a:rPr lang="en-US" altLang="zh-CN" sz="2000" dirty="0" smtClean="0"/>
              <a:t>noises perpendicular to moving direction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3) use gyroscope to estimate pose</a:t>
            </a:r>
          </a:p>
          <a:p>
            <a:pPr lvl="2"/>
            <a:r>
              <a:rPr lang="en-US" altLang="zh-CN" sz="2000" dirty="0" smtClean="0"/>
              <a:t>Much more robust than accelerometers</a:t>
            </a:r>
          </a:p>
          <a:p>
            <a:r>
              <a:rPr lang="en-US" altLang="zh-CN" sz="2400" dirty="0" smtClean="0"/>
              <a:t>Effects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Handle arbitrary phone and vehicle poses, 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e.g.,</a:t>
            </a:r>
            <a:r>
              <a:rPr lang="en-US" altLang="zh-CN" sz="2000" dirty="0" smtClean="0"/>
              <a:t> slopes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5~10</a:t>
            </a:r>
            <a:r>
              <a:rPr lang="en-US" altLang="zh-CN" sz="2000" baseline="30000" dirty="0" smtClean="0"/>
              <a:t>o</a:t>
            </a:r>
            <a:r>
              <a:rPr lang="en-US" altLang="zh-CN" sz="2000" dirty="0" smtClean="0"/>
              <a:t> errors at 80-percentile</a:t>
            </a:r>
          </a:p>
          <a:p>
            <a:pPr lvl="1"/>
            <a:r>
              <a:rPr lang="en-US" altLang="zh-CN" sz="2000" dirty="0" smtClean="0"/>
              <a:t>Instantaneous pose </a:t>
            </a:r>
            <a:r>
              <a:rPr lang="en-US" altLang="zh-CN" sz="2000" dirty="0" smtClean="0"/>
              <a:t>estimation</a:t>
            </a:r>
          </a:p>
          <a:p>
            <a:pPr lvl="1"/>
            <a:endParaRPr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Advantages of Shadow Tracing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448964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Intuition: </a:t>
            </a:r>
            <a:r>
              <a:rPr lang="en-US" altLang="zh-CN" sz="2400" dirty="0" smtClean="0"/>
              <a:t>combine </a:t>
            </a:r>
            <a:r>
              <a:rPr lang="en-US" altLang="zh-CN" sz="2400" dirty="0"/>
              <a:t>map and landmark constraints 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en-US" altLang="zh-CN" sz="2400" dirty="0"/>
          </a:p>
          <a:p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endParaRPr lang="en-US" altLang="zh-CN" sz="2400" dirty="0"/>
          </a:p>
          <a:p>
            <a:pPr marL="285750" lvl="1" indent="-285750">
              <a:lnSpc>
                <a:spcPct val="125000"/>
              </a:lnSpc>
              <a:buClr>
                <a:srgbClr val="660066"/>
              </a:buClr>
              <a:buSzPct val="75000"/>
              <a:buFont typeface="Monotype Sorts" charset="2"/>
              <a:buChar char="u"/>
            </a:pPr>
            <a:r>
              <a:rPr lang="en-US" altLang="zh-CN" dirty="0">
                <a:solidFill>
                  <a:schemeClr val="tx1"/>
                </a:solidFill>
                <a:cs typeface="+mn-cs"/>
              </a:rPr>
              <a:t>Road skeleton model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Real time tracking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97" y="2396342"/>
            <a:ext cx="1126305" cy="52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406" y="2520392"/>
            <a:ext cx="1355738" cy="1323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073" y="1747142"/>
            <a:ext cx="1397453" cy="1925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530" y="1740142"/>
            <a:ext cx="1404405" cy="1939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74" y="1726792"/>
            <a:ext cx="1397453" cy="1925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687" y="2237792"/>
            <a:ext cx="764775" cy="1414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8830" y="2059042"/>
            <a:ext cx="1063733" cy="140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3465" y="2548642"/>
            <a:ext cx="410198" cy="32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4375300"/>
            <a:ext cx="2692399" cy="201016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2854" y="4461170"/>
            <a:ext cx="3164108" cy="183842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2662" y="4537456"/>
            <a:ext cx="2827391" cy="1685858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 bwMode="auto">
          <a:xfrm>
            <a:off x="2920999" y="5181914"/>
            <a:ext cx="331855" cy="431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右箭头 16"/>
          <p:cNvSpPr/>
          <p:nvPr/>
        </p:nvSpPr>
        <p:spPr bwMode="auto">
          <a:xfrm>
            <a:off x="6136734" y="5164484"/>
            <a:ext cx="331855" cy="431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2675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CECA_PresentationTemplate">
  <a:themeElements>
    <a:clrScheme name="">
      <a:dk1>
        <a:srgbClr val="000000"/>
      </a:dk1>
      <a:lt1>
        <a:srgbClr val="FFFFCC"/>
      </a:lt1>
      <a:dk2>
        <a:srgbClr val="660066"/>
      </a:dk2>
      <a:lt2>
        <a:srgbClr val="660066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0099"/>
      </a:hlink>
      <a:folHlink>
        <a:srgbClr val="FF990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GSRC</Template>
  <TotalTime>31785</TotalTime>
  <Words>1163</Words>
  <Application>Microsoft Office PowerPoint</Application>
  <PresentationFormat>全屏显示(4:3)</PresentationFormat>
  <Paragraphs>267</Paragraphs>
  <Slides>26</Slides>
  <Notes>10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CECA_PresentationTemplate</vt:lpstr>
      <vt:lpstr>VeTrack: Real Time Vehicle Tracking in Uninstrumented Indoor Environments</vt:lpstr>
      <vt:lpstr>Why Real Time Tracking Needed Indoors</vt:lpstr>
      <vt:lpstr>Challenges: Inertial and phone-only</vt:lpstr>
      <vt:lpstr>VeTrack overview</vt:lpstr>
      <vt:lpstr>Existing 3D trajectory tracing</vt:lpstr>
      <vt:lpstr>Our 2D Shadow Trajectory Tracing</vt:lpstr>
      <vt:lpstr>Computing Shadow Trajectory</vt:lpstr>
      <vt:lpstr>Advantages of Shadow Tracing</vt:lpstr>
      <vt:lpstr>Real time tracking</vt:lpstr>
      <vt:lpstr>Probabilistic Tracking Framework</vt:lpstr>
      <vt:lpstr>Landmark detection</vt:lpstr>
      <vt:lpstr>Ambiguities in Landmark Detection</vt:lpstr>
      <vt:lpstr>Bump/Turn detection</vt:lpstr>
      <vt:lpstr>Avoid detection latency</vt:lpstr>
      <vt:lpstr>Performance evaluation</vt:lpstr>
      <vt:lpstr>Performance evaluation</vt:lpstr>
      <vt:lpstr>Performance evaluation</vt:lpstr>
      <vt:lpstr>Performance evaluation</vt:lpstr>
      <vt:lpstr>Performance evaluation</vt:lpstr>
      <vt:lpstr>Performance evaluation</vt:lpstr>
      <vt:lpstr>Related work</vt:lpstr>
      <vt:lpstr>Summary</vt:lpstr>
      <vt:lpstr>PowerPoint 演示文稿</vt:lpstr>
      <vt:lpstr>Backup</vt:lpstr>
      <vt:lpstr>Backup</vt:lpstr>
      <vt:lpstr>Ambiguities in Landmark Detection</vt:lpstr>
    </vt:vector>
  </TitlesOfParts>
  <Company>UCLA VLSICAD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Gao Ruipeng</dc:creator>
  <cp:lastModifiedBy>Fan Ye</cp:lastModifiedBy>
  <cp:revision>2465</cp:revision>
  <dcterms:created xsi:type="dcterms:W3CDTF">2006-10-03T17:21:54Z</dcterms:created>
  <dcterms:modified xsi:type="dcterms:W3CDTF">2015-11-01T15:32:06Z</dcterms:modified>
</cp:coreProperties>
</file>